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7" r:id="rId6"/>
    <p:sldId id="258" r:id="rId7"/>
    <p:sldId id="259" r:id="rId8"/>
    <p:sldId id="260" r:id="rId9"/>
    <p:sldId id="262" r:id="rId10"/>
    <p:sldId id="261" r:id="rId11"/>
    <p:sldId id="263" r:id="rId12"/>
    <p:sldId id="264" r:id="rId13"/>
    <p:sldId id="265" r:id="rId14"/>
    <p:sldId id="266" r:id="rId15"/>
    <p:sldId id="268" r:id="rId16"/>
    <p:sldId id="267"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999140-B3C8-F3E1-92E4-EBA7D9ACA7BA}" v="180" dt="2024-09-03T15:29:34.4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1" d="100"/>
          <a:sy n="111" d="100"/>
        </p:scale>
        <p:origin x="30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204CD7-83DE-45C8-8C15-9C7033972934}" type="datetimeFigureOut">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4959F6-97E6-40BB-A1B4-B35C6913D8FF}" type="slidenum">
              <a:t>‹#›</a:t>
            </a:fld>
            <a:endParaRPr lang="en-US"/>
          </a:p>
        </p:txBody>
      </p:sp>
    </p:spTree>
    <p:extLst>
      <p:ext uri="{BB962C8B-B14F-4D97-AF65-F5344CB8AC3E}">
        <p14:creationId xmlns:p14="http://schemas.microsoft.com/office/powerpoint/2010/main" val="2331574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5.gi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red square with a white border&#10;&#10;Description automatically generated">
            <a:extLst>
              <a:ext uri="{FF2B5EF4-FFF2-40B4-BE49-F238E27FC236}">
                <a16:creationId xmlns:a16="http://schemas.microsoft.com/office/drawing/2014/main" id="{A4337BA0-D36B-241D-01D9-41426FB2C48D}"/>
              </a:ext>
            </a:extLst>
          </p:cNvPr>
          <p:cNvPicPr>
            <a:picLocks noChangeAspect="1"/>
          </p:cNvPicPr>
          <p:nvPr/>
        </p:nvPicPr>
        <p:blipFill>
          <a:blip r:embed="rId2"/>
          <a:stretch>
            <a:fillRect/>
          </a:stretch>
        </p:blipFill>
        <p:spPr>
          <a:xfrm>
            <a:off x="0" y="-3402"/>
            <a:ext cx="12192000" cy="638175"/>
          </a:xfrm>
          <a:prstGeom prst="rect">
            <a:avLst/>
          </a:prstGeom>
        </p:spPr>
      </p:pic>
      <p:pic>
        <p:nvPicPr>
          <p:cNvPr id="5" name="Picture 4" descr="A black background with red text&#10;&#10;Description automatically generated">
            <a:extLst>
              <a:ext uri="{FF2B5EF4-FFF2-40B4-BE49-F238E27FC236}">
                <a16:creationId xmlns:a16="http://schemas.microsoft.com/office/drawing/2014/main" id="{7568C36F-711E-CD67-B80C-430F23062CF0}"/>
              </a:ext>
            </a:extLst>
          </p:cNvPr>
          <p:cNvPicPr>
            <a:picLocks noChangeAspect="1"/>
          </p:cNvPicPr>
          <p:nvPr/>
        </p:nvPicPr>
        <p:blipFill>
          <a:blip r:embed="rId3"/>
          <a:stretch>
            <a:fillRect/>
          </a:stretch>
        </p:blipFill>
        <p:spPr>
          <a:xfrm>
            <a:off x="938213" y="1511073"/>
            <a:ext cx="10054317" cy="1506310"/>
          </a:xfrm>
          <a:prstGeom prst="rect">
            <a:avLst/>
          </a:prstGeom>
        </p:spPr>
      </p:pic>
      <p:sp>
        <p:nvSpPr>
          <p:cNvPr id="6" name="Google Shape;104;p1">
            <a:extLst>
              <a:ext uri="{FF2B5EF4-FFF2-40B4-BE49-F238E27FC236}">
                <a16:creationId xmlns:a16="http://schemas.microsoft.com/office/drawing/2014/main" id="{7C940E06-8E25-ED51-A3F0-0C999099CBAD}"/>
              </a:ext>
            </a:extLst>
          </p:cNvPr>
          <p:cNvSpPr txBox="1">
            <a:spLocks noGrp="1"/>
          </p:cNvSpPr>
          <p:nvPr/>
        </p:nvSpPr>
        <p:spPr>
          <a:xfrm>
            <a:off x="2464557" y="3816798"/>
            <a:ext cx="7008574" cy="1646037"/>
          </a:xfrm>
          <a:prstGeom prst="rect">
            <a:avLst/>
          </a:prstGeom>
          <a:noFill/>
          <a:ln>
            <a:noFill/>
          </a:ln>
        </p:spPr>
        <p:txBody>
          <a:bodyPr spcFirstLastPara="1" wrap="square" lIns="121875" tIns="60925" rIns="121875" bIns="60925" anchor="b" anchorCtr="0">
            <a:normAutofit lnSpcReduction="1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2"/>
              </a:buClr>
              <a:buSzPts val="5400"/>
              <a:buFont typeface="Century Gothic"/>
              <a:buNone/>
              <a:defRPr sz="54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ctr" rtl="0">
              <a:lnSpc>
                <a:spcPct val="90000"/>
              </a:lnSpc>
              <a:spcBef>
                <a:spcPts val="0"/>
              </a:spcBef>
              <a:spcAft>
                <a:spcPts val="0"/>
              </a:spcAft>
              <a:buClr>
                <a:schemeClr val="dk2"/>
              </a:buClr>
              <a:buSzPts val="5400"/>
              <a:buFont typeface="Century Gothic"/>
              <a:buNone/>
            </a:pPr>
            <a:r>
              <a:rPr lang="en-GB" sz="2800" dirty="0">
                <a:latin typeface="Calibri"/>
              </a:rPr>
              <a:t>Meet the teacher </a:t>
            </a:r>
            <a:br>
              <a:rPr lang="en-GB" sz="2800" dirty="0">
                <a:latin typeface="Calibri"/>
              </a:rPr>
            </a:br>
            <a:r>
              <a:rPr lang="en-GB" sz="2800" dirty="0">
                <a:latin typeface="Calibri"/>
              </a:rPr>
              <a:t>2024-25</a:t>
            </a:r>
          </a:p>
          <a:p>
            <a:pPr algn="ctr"/>
            <a:endParaRPr lang="en-GB" sz="2800" dirty="0">
              <a:latin typeface="Calibri"/>
            </a:endParaRPr>
          </a:p>
          <a:p>
            <a:pPr algn="ctr"/>
            <a:r>
              <a:rPr lang="en-GB" sz="2800" dirty="0">
                <a:latin typeface="Calibri"/>
              </a:rPr>
              <a:t>Chestnut Year2</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7" name="Google Shape;187;p9">
            <a:extLst>
              <a:ext uri="{FF2B5EF4-FFF2-40B4-BE49-F238E27FC236}">
                <a16:creationId xmlns:a16="http://schemas.microsoft.com/office/drawing/2014/main" id="{D9A5EB72-DF2F-5953-672E-1273D2B60984}"/>
              </a:ext>
            </a:extLst>
          </p:cNvPr>
          <p:cNvSpPr txBox="1">
            <a:spLocks noGrp="1"/>
          </p:cNvSpPr>
          <p:nvPr/>
        </p:nvSpPr>
        <p:spPr>
          <a:xfrm>
            <a:off x="698746" y="559158"/>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Reading</a:t>
            </a:r>
            <a:endParaRPr/>
          </a:p>
        </p:txBody>
      </p:sp>
      <p:sp>
        <p:nvSpPr>
          <p:cNvPr id="8" name="Google Shape;188;p9">
            <a:extLst>
              <a:ext uri="{FF2B5EF4-FFF2-40B4-BE49-F238E27FC236}">
                <a16:creationId xmlns:a16="http://schemas.microsoft.com/office/drawing/2014/main" id="{35B5C99A-50F3-1C89-CD74-E988F3AD642A}"/>
              </a:ext>
            </a:extLst>
          </p:cNvPr>
          <p:cNvSpPr txBox="1">
            <a:spLocks noGrp="1"/>
          </p:cNvSpPr>
          <p:nvPr/>
        </p:nvSpPr>
        <p:spPr>
          <a:xfrm>
            <a:off x="358356" y="1956158"/>
            <a:ext cx="9145016"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r>
              <a:rPr lang="en-GB" dirty="0"/>
              <a:t>You will be expected to read for at least </a:t>
            </a:r>
            <a:r>
              <a:rPr lang="en-GB" dirty="0">
                <a:highlight>
                  <a:srgbClr val="FFFF00"/>
                </a:highlight>
              </a:rPr>
              <a:t>20</a:t>
            </a:r>
            <a:r>
              <a:rPr lang="en-GB" dirty="0"/>
              <a:t> minutes at least three times a week, but ideally every day.  This should be their banded reading book. </a:t>
            </a:r>
            <a:endParaRPr dirty="0"/>
          </a:p>
          <a:p>
            <a:pPr marL="304747" lvl="0" indent="-304747" algn="l" rtl="0">
              <a:lnSpc>
                <a:spcPct val="95000"/>
              </a:lnSpc>
              <a:spcBef>
                <a:spcPts val="1866"/>
              </a:spcBef>
              <a:spcAft>
                <a:spcPts val="0"/>
              </a:spcAft>
              <a:buSzPts val="2400"/>
              <a:buChar char="•"/>
            </a:pPr>
            <a:r>
              <a:rPr lang="en-GB" dirty="0"/>
              <a:t>An adult needs to fill in their reading record every </a:t>
            </a:r>
            <a:r>
              <a:rPr lang="en-US" dirty="0"/>
              <a:t>time they read with any words they found difficult, the page they read to and sign it.</a:t>
            </a:r>
            <a:endParaRPr dirty="0"/>
          </a:p>
          <a:p>
            <a:pPr marL="304747" lvl="0" indent="-304747" algn="l" rtl="0">
              <a:lnSpc>
                <a:spcPct val="95000"/>
              </a:lnSpc>
              <a:spcBef>
                <a:spcPts val="1866"/>
              </a:spcBef>
              <a:spcAft>
                <a:spcPts val="0"/>
              </a:spcAft>
              <a:buSzPts val="2400"/>
              <a:buChar char="•"/>
            </a:pPr>
            <a:r>
              <a:rPr lang="en-GB" dirty="0"/>
              <a:t>Children’s book bands are determined upon performance in class and on assessments. </a:t>
            </a:r>
          </a:p>
          <a:p>
            <a:pPr marL="304747" lvl="0" indent="-304747" algn="l" rtl="0">
              <a:lnSpc>
                <a:spcPct val="95000"/>
              </a:lnSpc>
              <a:spcBef>
                <a:spcPts val="1866"/>
              </a:spcBef>
              <a:spcAft>
                <a:spcPts val="0"/>
              </a:spcAft>
              <a:buSzPts val="2400"/>
              <a:buChar char="•"/>
            </a:pPr>
            <a:r>
              <a:rPr lang="en-GB" dirty="0"/>
              <a:t>Books will be changed at the discretion of the class staff as children need to be able to read the book fluently first.</a:t>
            </a:r>
            <a:endParaRPr dirty="0"/>
          </a:p>
        </p:txBody>
      </p:sp>
    </p:spTree>
    <p:extLst>
      <p:ext uri="{BB962C8B-B14F-4D97-AF65-F5344CB8AC3E}">
        <p14:creationId xmlns:p14="http://schemas.microsoft.com/office/powerpoint/2010/main" val="50010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94;p10">
            <a:extLst>
              <a:ext uri="{FF2B5EF4-FFF2-40B4-BE49-F238E27FC236}">
                <a16:creationId xmlns:a16="http://schemas.microsoft.com/office/drawing/2014/main" id="{A72B5708-8B0F-B16C-3A57-2FA71436C96F}"/>
              </a:ext>
            </a:extLst>
          </p:cNvPr>
          <p:cNvSpPr txBox="1">
            <a:spLocks noGrp="1"/>
          </p:cNvSpPr>
          <p:nvPr/>
        </p:nvSpPr>
        <p:spPr>
          <a:xfrm>
            <a:off x="580689" y="677214"/>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Home Learning</a:t>
            </a:r>
            <a:endParaRPr/>
          </a:p>
        </p:txBody>
      </p:sp>
      <p:sp>
        <p:nvSpPr>
          <p:cNvPr id="3" name="Google Shape;195;p10">
            <a:extLst>
              <a:ext uri="{FF2B5EF4-FFF2-40B4-BE49-F238E27FC236}">
                <a16:creationId xmlns:a16="http://schemas.microsoft.com/office/drawing/2014/main" id="{7AF452D7-846C-87A1-E401-1E52F46ACF7B}"/>
              </a:ext>
            </a:extLst>
          </p:cNvPr>
          <p:cNvSpPr txBox="1">
            <a:spLocks noGrp="1"/>
          </p:cNvSpPr>
          <p:nvPr/>
        </p:nvSpPr>
        <p:spPr>
          <a:xfrm>
            <a:off x="389810" y="2195326"/>
            <a:ext cx="10823715" cy="483612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ct val="100000"/>
              <a:buChar char="•"/>
            </a:pPr>
            <a:r>
              <a:rPr lang="en-GB" dirty="0"/>
              <a:t>Reading – Banded Books</a:t>
            </a:r>
            <a:endParaRPr dirty="0"/>
          </a:p>
          <a:p>
            <a:pPr marL="304747" lvl="0" indent="-304747" algn="l" rtl="0">
              <a:lnSpc>
                <a:spcPct val="95000"/>
              </a:lnSpc>
              <a:spcBef>
                <a:spcPts val="1866"/>
              </a:spcBef>
              <a:spcAft>
                <a:spcPts val="0"/>
              </a:spcAft>
              <a:buSzPct val="100000"/>
              <a:buChar char="•"/>
            </a:pPr>
            <a:r>
              <a:rPr lang="en-GB" dirty="0"/>
              <a:t>Maths – </a:t>
            </a:r>
            <a:r>
              <a:rPr lang="en-US" dirty="0"/>
              <a:t>games related to the current teaching.  Set as and when.  Usually on </a:t>
            </a:r>
            <a:r>
              <a:rPr lang="en-US" dirty="0" err="1"/>
              <a:t>maths</a:t>
            </a:r>
            <a:r>
              <a:rPr lang="en-US" dirty="0"/>
              <a:t> frame.</a:t>
            </a:r>
          </a:p>
          <a:p>
            <a:pPr marL="304747" lvl="0" indent="-304747" algn="l" rtl="0">
              <a:lnSpc>
                <a:spcPct val="95000"/>
              </a:lnSpc>
              <a:spcBef>
                <a:spcPts val="1866"/>
              </a:spcBef>
              <a:spcAft>
                <a:spcPts val="0"/>
              </a:spcAft>
              <a:buSzPct val="100000"/>
              <a:buChar char="•"/>
            </a:pPr>
            <a:r>
              <a:rPr lang="en-US" dirty="0"/>
              <a:t>Times Tables Rock Stars – minimum of 20 minutes a week.</a:t>
            </a:r>
            <a:endParaRPr dirty="0"/>
          </a:p>
          <a:p>
            <a:pPr marL="304747" lvl="0" indent="-304747" algn="l" rtl="0">
              <a:lnSpc>
                <a:spcPct val="95000"/>
              </a:lnSpc>
              <a:spcBef>
                <a:spcPts val="1866"/>
              </a:spcBef>
              <a:spcAft>
                <a:spcPts val="0"/>
              </a:spcAft>
              <a:buSzPct val="100000"/>
              <a:buChar char="•"/>
            </a:pPr>
            <a:r>
              <a:rPr lang="en-GB" dirty="0"/>
              <a:t>Weekly spellings (based on the weeks spelling rules) – given out every Friday for a test the following Friday.</a:t>
            </a:r>
          </a:p>
          <a:p>
            <a:pPr marL="304747" lvl="0" indent="-304747" algn="l" rtl="0">
              <a:lnSpc>
                <a:spcPct val="95000"/>
              </a:lnSpc>
              <a:spcBef>
                <a:spcPts val="1866"/>
              </a:spcBef>
              <a:spcAft>
                <a:spcPts val="0"/>
              </a:spcAft>
              <a:buSzPct val="100000"/>
              <a:buChar char="•"/>
            </a:pPr>
            <a:r>
              <a:rPr lang="en-GB" dirty="0"/>
              <a:t>Common Exception Word spellings – tested half termly so ongoing revision required.</a:t>
            </a:r>
            <a:endParaRPr dirty="0"/>
          </a:p>
          <a:p>
            <a:pPr marL="426645" lvl="1" indent="0" algn="l" rtl="0">
              <a:lnSpc>
                <a:spcPct val="95000"/>
              </a:lnSpc>
              <a:spcBef>
                <a:spcPts val="1066"/>
              </a:spcBef>
              <a:spcAft>
                <a:spcPts val="0"/>
              </a:spcAft>
              <a:buSzPct val="100000"/>
              <a:buNone/>
            </a:pPr>
            <a:endParaRPr dirty="0"/>
          </a:p>
        </p:txBody>
      </p:sp>
    </p:spTree>
    <p:extLst>
      <p:ext uri="{BB962C8B-B14F-4D97-AF65-F5344CB8AC3E}">
        <p14:creationId xmlns:p14="http://schemas.microsoft.com/office/powerpoint/2010/main" val="2521468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211;p12">
            <a:extLst>
              <a:ext uri="{FF2B5EF4-FFF2-40B4-BE49-F238E27FC236}">
                <a16:creationId xmlns:a16="http://schemas.microsoft.com/office/drawing/2014/main" id="{11733490-51A8-E6F9-1FF4-673C4BFE896C}"/>
              </a:ext>
            </a:extLst>
          </p:cNvPr>
          <p:cNvSpPr txBox="1">
            <a:spLocks noGrp="1"/>
          </p:cNvSpPr>
          <p:nvPr/>
        </p:nvSpPr>
        <p:spPr>
          <a:xfrm>
            <a:off x="591422" y="2678448"/>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r>
              <a:rPr lang="en-GB" dirty="0"/>
              <a:t>If you need to discuss something brief with us please come and speak to us when you collect your child at the end of the day. If you are going to need a longer amount of time, then please arrange an appointment via the school office or with the teacher at collection time.</a:t>
            </a:r>
            <a:endParaRPr dirty="0"/>
          </a:p>
          <a:p>
            <a:pPr marL="304747" lvl="0" indent="-304747" algn="l" rtl="0">
              <a:lnSpc>
                <a:spcPct val="95000"/>
              </a:lnSpc>
              <a:spcBef>
                <a:spcPts val="1866"/>
              </a:spcBef>
              <a:spcAft>
                <a:spcPts val="0"/>
              </a:spcAft>
              <a:buSzPts val="2400"/>
              <a:buChar char="•"/>
            </a:pPr>
            <a:r>
              <a:rPr lang="en-GB" dirty="0"/>
              <a:t>Appointments with a class teacher in a morning need to be before 8:30am. Teachers are supervising pupils as of 8:30am.  </a:t>
            </a:r>
            <a:endParaRPr dirty="0"/>
          </a:p>
          <a:p>
            <a:pPr marL="304747" lvl="0" indent="-304747" algn="l" rtl="0">
              <a:lnSpc>
                <a:spcPct val="95000"/>
              </a:lnSpc>
              <a:spcBef>
                <a:spcPts val="1866"/>
              </a:spcBef>
              <a:spcAft>
                <a:spcPts val="0"/>
              </a:spcAft>
              <a:buSzPts val="2400"/>
              <a:buChar char="•"/>
            </a:pPr>
            <a:r>
              <a:rPr lang="en-GB" dirty="0"/>
              <a:t>Updating you on your children's progress – we will do this through our parents meeting and reports. If you have concerns then please do come and discuss with us. </a:t>
            </a:r>
            <a:endParaRPr dirty="0"/>
          </a:p>
        </p:txBody>
      </p:sp>
      <p:sp>
        <p:nvSpPr>
          <p:cNvPr id="3" name="Google Shape;210;p12">
            <a:extLst>
              <a:ext uri="{FF2B5EF4-FFF2-40B4-BE49-F238E27FC236}">
                <a16:creationId xmlns:a16="http://schemas.microsoft.com/office/drawing/2014/main" id="{90DC67B7-C15B-AC93-04DC-4171A0F9C8AE}"/>
              </a:ext>
            </a:extLst>
          </p:cNvPr>
          <p:cNvSpPr txBox="1">
            <a:spLocks noGrp="1"/>
          </p:cNvSpPr>
          <p:nvPr/>
        </p:nvSpPr>
        <p:spPr>
          <a:xfrm>
            <a:off x="795337" y="1020651"/>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Making appointments to see your child’s teacher</a:t>
            </a:r>
            <a:endParaRPr/>
          </a:p>
        </p:txBody>
      </p:sp>
    </p:spTree>
    <p:extLst>
      <p:ext uri="{BB962C8B-B14F-4D97-AF65-F5344CB8AC3E}">
        <p14:creationId xmlns:p14="http://schemas.microsoft.com/office/powerpoint/2010/main" val="1931942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216;p14">
            <a:extLst>
              <a:ext uri="{FF2B5EF4-FFF2-40B4-BE49-F238E27FC236}">
                <a16:creationId xmlns:a16="http://schemas.microsoft.com/office/drawing/2014/main" id="{111B71A8-59A6-A3BB-59FA-8911EA894377}"/>
              </a:ext>
            </a:extLst>
          </p:cNvPr>
          <p:cNvSpPr txBox="1">
            <a:spLocks noGrp="1"/>
          </p:cNvSpPr>
          <p:nvPr/>
        </p:nvSpPr>
        <p:spPr>
          <a:xfrm>
            <a:off x="795337" y="806003"/>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Trips</a:t>
            </a:r>
            <a:endParaRPr/>
          </a:p>
        </p:txBody>
      </p:sp>
      <p:sp>
        <p:nvSpPr>
          <p:cNvPr id="3" name="Google Shape;217;p14">
            <a:extLst>
              <a:ext uri="{FF2B5EF4-FFF2-40B4-BE49-F238E27FC236}">
                <a16:creationId xmlns:a16="http://schemas.microsoft.com/office/drawing/2014/main" id="{B4391CDD-1BBC-C030-B3F3-45E90E861E8E}"/>
              </a:ext>
            </a:extLst>
          </p:cNvPr>
          <p:cNvSpPr txBox="1">
            <a:spLocks noGrp="1"/>
          </p:cNvSpPr>
          <p:nvPr/>
        </p:nvSpPr>
        <p:spPr>
          <a:xfrm>
            <a:off x="408971" y="2485265"/>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r>
              <a:rPr lang="en-GB" dirty="0"/>
              <a:t>A parent calendar of key dates will be released for each term on the newsletter</a:t>
            </a:r>
            <a:endParaRPr lang="en-US" dirty="0"/>
          </a:p>
          <a:p>
            <a:pPr marL="304165" lvl="0" indent="-304165" algn="l" rtl="0">
              <a:lnSpc>
                <a:spcPct val="95000"/>
              </a:lnSpc>
              <a:spcBef>
                <a:spcPts val="1866"/>
              </a:spcBef>
              <a:spcAft>
                <a:spcPts val="0"/>
              </a:spcAft>
              <a:buSzPts val="2400"/>
              <a:buChar char="•"/>
            </a:pPr>
            <a:r>
              <a:rPr lang="en-GB" dirty="0"/>
              <a:t>Teachers to inform parents of likely trips for the year</a:t>
            </a:r>
            <a:endParaRPr dirty="0"/>
          </a:p>
          <a:p>
            <a:pPr marL="304165" lvl="0" indent="-304165" algn="l" rtl="0">
              <a:lnSpc>
                <a:spcPct val="95000"/>
              </a:lnSpc>
              <a:spcBef>
                <a:spcPts val="1866"/>
              </a:spcBef>
              <a:spcAft>
                <a:spcPts val="0"/>
              </a:spcAft>
              <a:buSzPts val="2400"/>
              <a:buChar char="•"/>
            </a:pPr>
            <a:r>
              <a:rPr lang="en-GB" dirty="0"/>
              <a:t>Potential costs</a:t>
            </a:r>
            <a:endParaRPr dirty="0"/>
          </a:p>
          <a:p>
            <a:pPr marL="0" lvl="0" indent="0" algn="l" rtl="0">
              <a:lnSpc>
                <a:spcPct val="95000"/>
              </a:lnSpc>
              <a:spcBef>
                <a:spcPts val="1866"/>
              </a:spcBef>
              <a:spcAft>
                <a:spcPts val="0"/>
              </a:spcAft>
              <a:buSzPts val="2400"/>
              <a:buNone/>
            </a:pPr>
            <a:endParaRPr lang="en-GB" dirty="0"/>
          </a:p>
        </p:txBody>
      </p:sp>
    </p:spTree>
    <p:extLst>
      <p:ext uri="{BB962C8B-B14F-4D97-AF65-F5344CB8AC3E}">
        <p14:creationId xmlns:p14="http://schemas.microsoft.com/office/powerpoint/2010/main" val="4232180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pic>
        <p:nvPicPr>
          <p:cNvPr id="2" name="Google Shape;222;p15" descr="Any Questions gif - LetterWest">
            <a:extLst>
              <a:ext uri="{FF2B5EF4-FFF2-40B4-BE49-F238E27FC236}">
                <a16:creationId xmlns:a16="http://schemas.microsoft.com/office/drawing/2014/main" id="{CDC4C259-99C9-061A-76F7-95CDBA6D8D20}"/>
              </a:ext>
            </a:extLst>
          </p:cNvPr>
          <p:cNvPicPr preferRelativeResize="0"/>
          <p:nvPr/>
        </p:nvPicPr>
        <p:blipFill rotWithShape="1">
          <a:blip r:embed="rId4">
            <a:alphaModFix/>
          </a:blip>
          <a:srcRect/>
          <a:stretch/>
        </p:blipFill>
        <p:spPr>
          <a:xfrm>
            <a:off x="3614425" y="1410505"/>
            <a:ext cx="5067300" cy="5067300"/>
          </a:xfrm>
          <a:prstGeom prst="rect">
            <a:avLst/>
          </a:prstGeom>
          <a:noFill/>
          <a:ln>
            <a:noFill/>
          </a:ln>
        </p:spPr>
      </p:pic>
    </p:spTree>
    <p:extLst>
      <p:ext uri="{BB962C8B-B14F-4D97-AF65-F5344CB8AC3E}">
        <p14:creationId xmlns:p14="http://schemas.microsoft.com/office/powerpoint/2010/main" val="2796724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7" name="Google Shape;111;p2">
            <a:extLst>
              <a:ext uri="{FF2B5EF4-FFF2-40B4-BE49-F238E27FC236}">
                <a16:creationId xmlns:a16="http://schemas.microsoft.com/office/drawing/2014/main" id="{8C16FE0C-B80A-19DB-736B-3EAC5E17F0E4}"/>
              </a:ext>
            </a:extLst>
          </p:cNvPr>
          <p:cNvSpPr txBox="1">
            <a:spLocks noGrp="1"/>
          </p:cNvSpPr>
          <p:nvPr/>
        </p:nvSpPr>
        <p:spPr>
          <a:xfrm>
            <a:off x="1117309" y="2388673"/>
            <a:ext cx="10157354" cy="44704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r>
              <a:rPr lang="en-GB"/>
              <a:t>Ensure the office has up-to-date </a:t>
            </a:r>
            <a:endParaRPr/>
          </a:p>
          <a:p>
            <a:pPr marL="0" lvl="0" indent="0" algn="l" rtl="0">
              <a:lnSpc>
                <a:spcPct val="95000"/>
              </a:lnSpc>
              <a:spcBef>
                <a:spcPts val="1866"/>
              </a:spcBef>
              <a:spcAft>
                <a:spcPts val="0"/>
              </a:spcAft>
              <a:buSzPts val="2400"/>
              <a:buNone/>
            </a:pPr>
            <a:r>
              <a:rPr lang="en-GB"/>
              <a:t>     details for your child.</a:t>
            </a:r>
            <a:endParaRPr/>
          </a:p>
          <a:p>
            <a:pPr marL="304165" lvl="0" indent="-304165" algn="l" rtl="0">
              <a:lnSpc>
                <a:spcPct val="95000"/>
              </a:lnSpc>
              <a:spcBef>
                <a:spcPts val="1866"/>
              </a:spcBef>
              <a:spcAft>
                <a:spcPts val="0"/>
              </a:spcAft>
              <a:buSzPts val="2400"/>
              <a:buFont typeface="Noto Sans Symbols"/>
              <a:buChar char="⮚"/>
            </a:pPr>
            <a:r>
              <a:rPr lang="en-GB"/>
              <a:t>Address</a:t>
            </a:r>
            <a:endParaRPr/>
          </a:p>
          <a:p>
            <a:pPr marL="304165" lvl="0" indent="-304165" algn="l" rtl="0">
              <a:lnSpc>
                <a:spcPct val="95000"/>
              </a:lnSpc>
              <a:spcBef>
                <a:spcPts val="1866"/>
              </a:spcBef>
              <a:spcAft>
                <a:spcPts val="0"/>
              </a:spcAft>
              <a:buSzPts val="2400"/>
              <a:buFont typeface="Noto Sans Symbols"/>
              <a:buChar char="⮚"/>
            </a:pPr>
            <a:r>
              <a:rPr lang="en-GB"/>
              <a:t>Emergency contact numbers – two numbers needed</a:t>
            </a:r>
            <a:endParaRPr/>
          </a:p>
          <a:p>
            <a:pPr marL="304165" lvl="0" indent="-304165" algn="l" rtl="0">
              <a:lnSpc>
                <a:spcPct val="95000"/>
              </a:lnSpc>
              <a:spcBef>
                <a:spcPts val="1866"/>
              </a:spcBef>
              <a:spcAft>
                <a:spcPts val="0"/>
              </a:spcAft>
              <a:buSzPts val="2400"/>
              <a:buFont typeface="Noto Sans Symbols"/>
              <a:buChar char="⮚"/>
            </a:pPr>
            <a:r>
              <a:rPr lang="en-GB"/>
              <a:t>Email address</a:t>
            </a:r>
            <a:endParaRPr/>
          </a:p>
          <a:p>
            <a:pPr marL="304165" lvl="0" indent="-304165" algn="l" rtl="0">
              <a:lnSpc>
                <a:spcPct val="95000"/>
              </a:lnSpc>
              <a:spcBef>
                <a:spcPts val="1866"/>
              </a:spcBef>
              <a:spcAft>
                <a:spcPts val="0"/>
              </a:spcAft>
              <a:buSzPts val="2400"/>
              <a:buFont typeface="Noto Sans Symbols"/>
              <a:buChar char="⮚"/>
            </a:pPr>
            <a:r>
              <a:rPr lang="en-GB"/>
              <a:t>Medical information</a:t>
            </a:r>
            <a:endParaRPr/>
          </a:p>
        </p:txBody>
      </p:sp>
      <p:sp>
        <p:nvSpPr>
          <p:cNvPr id="8" name="Google Shape;110;p2">
            <a:extLst>
              <a:ext uri="{FF2B5EF4-FFF2-40B4-BE49-F238E27FC236}">
                <a16:creationId xmlns:a16="http://schemas.microsoft.com/office/drawing/2014/main" id="{6285E24A-56EA-2E3A-A246-6AD5FCDA1000}"/>
              </a:ext>
            </a:extLst>
          </p:cNvPr>
          <p:cNvSpPr txBox="1">
            <a:spLocks noGrp="1"/>
          </p:cNvSpPr>
          <p:nvPr/>
        </p:nvSpPr>
        <p:spPr>
          <a:xfrm>
            <a:off x="1117309" y="677214"/>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Personal Details</a:t>
            </a:r>
            <a:endParaRPr/>
          </a:p>
        </p:txBody>
      </p:sp>
    </p:spTree>
    <p:extLst>
      <p:ext uri="{BB962C8B-B14F-4D97-AF65-F5344CB8AC3E}">
        <p14:creationId xmlns:p14="http://schemas.microsoft.com/office/powerpoint/2010/main" val="2413416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17;p3">
            <a:extLst>
              <a:ext uri="{FF2B5EF4-FFF2-40B4-BE49-F238E27FC236}">
                <a16:creationId xmlns:a16="http://schemas.microsoft.com/office/drawing/2014/main" id="{AACF5544-A49D-F40F-637E-667B26B1162C}"/>
              </a:ext>
            </a:extLst>
          </p:cNvPr>
          <p:cNvSpPr txBox="1">
            <a:spLocks noGrp="1"/>
          </p:cNvSpPr>
          <p:nvPr/>
        </p:nvSpPr>
        <p:spPr>
          <a:xfrm>
            <a:off x="553032" y="541799"/>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School Uniform</a:t>
            </a:r>
            <a:endParaRPr/>
          </a:p>
        </p:txBody>
      </p:sp>
      <p:pic>
        <p:nvPicPr>
          <p:cNvPr id="3" name="Picture 2" descr="A white background with black text&#10;&#10;Description automatically generated">
            <a:extLst>
              <a:ext uri="{FF2B5EF4-FFF2-40B4-BE49-F238E27FC236}">
                <a16:creationId xmlns:a16="http://schemas.microsoft.com/office/drawing/2014/main" id="{80275E82-AAC2-009C-34AC-15DA00DFF1D6}"/>
              </a:ext>
            </a:extLst>
          </p:cNvPr>
          <p:cNvPicPr>
            <a:picLocks noChangeAspect="1"/>
          </p:cNvPicPr>
          <p:nvPr/>
        </p:nvPicPr>
        <p:blipFill>
          <a:blip r:embed="rId4"/>
          <a:stretch>
            <a:fillRect/>
          </a:stretch>
        </p:blipFill>
        <p:spPr>
          <a:xfrm>
            <a:off x="388781" y="2074707"/>
            <a:ext cx="7840550" cy="4500897"/>
          </a:xfrm>
          <a:prstGeom prst="rect">
            <a:avLst/>
          </a:prstGeom>
        </p:spPr>
      </p:pic>
      <p:pic>
        <p:nvPicPr>
          <p:cNvPr id="7" name="Picture 6" descr="Red Crew Neck Sweatshirts 2 Pack 6 years 0">
            <a:extLst>
              <a:ext uri="{FF2B5EF4-FFF2-40B4-BE49-F238E27FC236}">
                <a16:creationId xmlns:a16="http://schemas.microsoft.com/office/drawing/2014/main" id="{D1A955DE-214F-3C2C-9E55-28F963551309}"/>
              </a:ext>
            </a:extLst>
          </p:cNvPr>
          <p:cNvPicPr>
            <a:picLocks noChangeAspect="1"/>
          </p:cNvPicPr>
          <p:nvPr/>
        </p:nvPicPr>
        <p:blipFill>
          <a:blip r:embed="rId5"/>
          <a:stretch>
            <a:fillRect/>
          </a:stretch>
        </p:blipFill>
        <p:spPr>
          <a:xfrm>
            <a:off x="5627331" y="1249519"/>
            <a:ext cx="1495425" cy="2019300"/>
          </a:xfrm>
          <a:prstGeom prst="rect">
            <a:avLst/>
          </a:prstGeom>
        </p:spPr>
      </p:pic>
      <p:pic>
        <p:nvPicPr>
          <p:cNvPr id="8" name="Picture 7" descr="Red Unisex V-Neck Jumpers 2 Pack 3 years 0">
            <a:extLst>
              <a:ext uri="{FF2B5EF4-FFF2-40B4-BE49-F238E27FC236}">
                <a16:creationId xmlns:a16="http://schemas.microsoft.com/office/drawing/2014/main" id="{A50995CE-55A2-BBCE-D3C3-A78135B88CE1}"/>
              </a:ext>
            </a:extLst>
          </p:cNvPr>
          <p:cNvPicPr>
            <a:picLocks noChangeAspect="1"/>
          </p:cNvPicPr>
          <p:nvPr/>
        </p:nvPicPr>
        <p:blipFill>
          <a:blip r:embed="rId6"/>
          <a:stretch>
            <a:fillRect/>
          </a:stretch>
        </p:blipFill>
        <p:spPr>
          <a:xfrm>
            <a:off x="7280119" y="1249519"/>
            <a:ext cx="1495425" cy="2019300"/>
          </a:xfrm>
          <a:prstGeom prst="rect">
            <a:avLst/>
          </a:prstGeom>
        </p:spPr>
      </p:pic>
      <p:pic>
        <p:nvPicPr>
          <p:cNvPr id="9" name="Picture 8" descr="A pair of white polo shirts&#10;&#10;Description automatically generated">
            <a:extLst>
              <a:ext uri="{FF2B5EF4-FFF2-40B4-BE49-F238E27FC236}">
                <a16:creationId xmlns:a16="http://schemas.microsoft.com/office/drawing/2014/main" id="{B76B78A8-4278-AD13-76A5-56487A7E54C9}"/>
              </a:ext>
            </a:extLst>
          </p:cNvPr>
          <p:cNvPicPr>
            <a:picLocks noChangeAspect="1"/>
          </p:cNvPicPr>
          <p:nvPr/>
        </p:nvPicPr>
        <p:blipFill>
          <a:blip r:embed="rId7"/>
          <a:stretch>
            <a:fillRect/>
          </a:stretch>
        </p:blipFill>
        <p:spPr>
          <a:xfrm>
            <a:off x="8783928" y="1249519"/>
            <a:ext cx="1600200" cy="2019300"/>
          </a:xfrm>
          <a:prstGeom prst="rect">
            <a:avLst/>
          </a:prstGeom>
        </p:spPr>
      </p:pic>
      <p:pic>
        <p:nvPicPr>
          <p:cNvPr id="10" name="Picture 9" descr="A pair of black pants&#10;&#10;Description automatically generated">
            <a:extLst>
              <a:ext uri="{FF2B5EF4-FFF2-40B4-BE49-F238E27FC236}">
                <a16:creationId xmlns:a16="http://schemas.microsoft.com/office/drawing/2014/main" id="{D5BF8071-F5DA-0B7C-B68A-F0FF6C24FA00}"/>
              </a:ext>
            </a:extLst>
          </p:cNvPr>
          <p:cNvPicPr>
            <a:picLocks noChangeAspect="1"/>
          </p:cNvPicPr>
          <p:nvPr/>
        </p:nvPicPr>
        <p:blipFill>
          <a:blip r:embed="rId8"/>
          <a:stretch>
            <a:fillRect/>
          </a:stretch>
        </p:blipFill>
        <p:spPr>
          <a:xfrm>
            <a:off x="10349852" y="1247104"/>
            <a:ext cx="1838325" cy="1981200"/>
          </a:xfrm>
          <a:prstGeom prst="rect">
            <a:avLst/>
          </a:prstGeom>
        </p:spPr>
      </p:pic>
      <p:pic>
        <p:nvPicPr>
          <p:cNvPr id="11" name="Picture 10" descr="A pair of black skirts&#10;&#10;Description automatically generated">
            <a:extLst>
              <a:ext uri="{FF2B5EF4-FFF2-40B4-BE49-F238E27FC236}">
                <a16:creationId xmlns:a16="http://schemas.microsoft.com/office/drawing/2014/main" id="{0929F85B-4159-A314-6D68-53E07048C6AF}"/>
              </a:ext>
            </a:extLst>
          </p:cNvPr>
          <p:cNvPicPr>
            <a:picLocks noChangeAspect="1"/>
          </p:cNvPicPr>
          <p:nvPr/>
        </p:nvPicPr>
        <p:blipFill>
          <a:blip r:embed="rId9"/>
          <a:stretch>
            <a:fillRect/>
          </a:stretch>
        </p:blipFill>
        <p:spPr>
          <a:xfrm>
            <a:off x="8235570" y="3274319"/>
            <a:ext cx="1838325" cy="1962150"/>
          </a:xfrm>
          <a:prstGeom prst="rect">
            <a:avLst/>
          </a:prstGeom>
        </p:spPr>
      </p:pic>
      <p:pic>
        <p:nvPicPr>
          <p:cNvPr id="12" name="Picture 11" descr="A pair of black shoes&#10;&#10;Description automatically generated">
            <a:extLst>
              <a:ext uri="{FF2B5EF4-FFF2-40B4-BE49-F238E27FC236}">
                <a16:creationId xmlns:a16="http://schemas.microsoft.com/office/drawing/2014/main" id="{C345B7CD-C8D3-7E10-18CA-3A92B0C1EC3C}"/>
              </a:ext>
            </a:extLst>
          </p:cNvPr>
          <p:cNvPicPr>
            <a:picLocks noChangeAspect="1"/>
          </p:cNvPicPr>
          <p:nvPr/>
        </p:nvPicPr>
        <p:blipFill>
          <a:blip r:embed="rId10"/>
          <a:stretch>
            <a:fillRect/>
          </a:stretch>
        </p:blipFill>
        <p:spPr>
          <a:xfrm>
            <a:off x="10082616" y="3431482"/>
            <a:ext cx="1685925" cy="1647825"/>
          </a:xfrm>
          <a:prstGeom prst="rect">
            <a:avLst/>
          </a:prstGeom>
        </p:spPr>
      </p:pic>
      <p:pic>
        <p:nvPicPr>
          <p:cNvPr id="13" name="Picture 12" descr="A pair of black shoes&#10;&#10;Description automatically generated">
            <a:extLst>
              <a:ext uri="{FF2B5EF4-FFF2-40B4-BE49-F238E27FC236}">
                <a16:creationId xmlns:a16="http://schemas.microsoft.com/office/drawing/2014/main" id="{03327D57-6F2E-44F7-0FE5-010FE9BA7C8E}"/>
              </a:ext>
            </a:extLst>
          </p:cNvPr>
          <p:cNvPicPr>
            <a:picLocks noChangeAspect="1"/>
          </p:cNvPicPr>
          <p:nvPr/>
        </p:nvPicPr>
        <p:blipFill>
          <a:blip r:embed="rId11"/>
          <a:stretch>
            <a:fillRect/>
          </a:stretch>
        </p:blipFill>
        <p:spPr>
          <a:xfrm>
            <a:off x="10079060" y="4943677"/>
            <a:ext cx="1714500" cy="1800225"/>
          </a:xfrm>
          <a:prstGeom prst="rect">
            <a:avLst/>
          </a:prstGeom>
        </p:spPr>
      </p:pic>
    </p:spTree>
    <p:extLst>
      <p:ext uri="{BB962C8B-B14F-4D97-AF65-F5344CB8AC3E}">
        <p14:creationId xmlns:p14="http://schemas.microsoft.com/office/powerpoint/2010/main" val="204824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31;p4">
            <a:extLst>
              <a:ext uri="{FF2B5EF4-FFF2-40B4-BE49-F238E27FC236}">
                <a16:creationId xmlns:a16="http://schemas.microsoft.com/office/drawing/2014/main" id="{00A65F9C-C75C-B426-0B2D-FF7B9B52C213}"/>
              </a:ext>
            </a:extLst>
          </p:cNvPr>
          <p:cNvSpPr txBox="1">
            <a:spLocks noGrp="1"/>
          </p:cNvSpPr>
          <p:nvPr/>
        </p:nvSpPr>
        <p:spPr>
          <a:xfrm>
            <a:off x="434976" y="552532"/>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Jewellery</a:t>
            </a:r>
            <a:endParaRPr/>
          </a:p>
        </p:txBody>
      </p:sp>
      <p:sp>
        <p:nvSpPr>
          <p:cNvPr id="3" name="Google Shape;132;p4">
            <a:extLst>
              <a:ext uri="{FF2B5EF4-FFF2-40B4-BE49-F238E27FC236}">
                <a16:creationId xmlns:a16="http://schemas.microsoft.com/office/drawing/2014/main" id="{0DE4BFBA-A1EE-F56C-9AA5-84B9F97865D5}"/>
              </a:ext>
            </a:extLst>
          </p:cNvPr>
          <p:cNvSpPr txBox="1"/>
          <p:nvPr/>
        </p:nvSpPr>
        <p:spPr>
          <a:xfrm>
            <a:off x="486778" y="1868398"/>
            <a:ext cx="9789603" cy="1027933"/>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95000"/>
              </a:lnSpc>
              <a:spcBef>
                <a:spcPts val="0"/>
              </a:spcBef>
              <a:spcAft>
                <a:spcPts val="0"/>
              </a:spcAft>
              <a:buNone/>
            </a:pPr>
            <a:r>
              <a:rPr lang="en-GB" sz="3200" b="0" i="0" u="none" strike="noStrike" cap="none" dirty="0">
                <a:solidFill>
                  <a:schemeClr val="dk1"/>
                </a:solidFill>
                <a:latin typeface="Century Gothic"/>
                <a:ea typeface="Century Gothic"/>
                <a:cs typeface="Century Gothic"/>
                <a:sym typeface="Century Gothic"/>
              </a:rPr>
              <a:t>For safety, no jewellery is the best option.</a:t>
            </a:r>
            <a:endParaRPr dirty="0">
              <a:solidFill>
                <a:schemeClr val="dk1"/>
              </a:solidFill>
            </a:endParaRPr>
          </a:p>
          <a:p>
            <a:pPr marL="0" marR="0" lvl="0" indent="0" algn="l" rtl="0">
              <a:lnSpc>
                <a:spcPct val="95000"/>
              </a:lnSpc>
              <a:spcBef>
                <a:spcPts val="0"/>
              </a:spcBef>
              <a:spcAft>
                <a:spcPts val="0"/>
              </a:spcAft>
              <a:buNone/>
            </a:pPr>
            <a:r>
              <a:rPr lang="en-GB" sz="3200" b="0" i="0" u="none" strike="noStrike" cap="none" dirty="0">
                <a:solidFill>
                  <a:schemeClr val="dk1"/>
                </a:solidFill>
                <a:latin typeface="Century Gothic"/>
                <a:ea typeface="Century Gothic"/>
                <a:cs typeface="Century Gothic"/>
                <a:sym typeface="Century Gothic"/>
              </a:rPr>
              <a:t>We allow: </a:t>
            </a:r>
            <a:endParaRPr dirty="0">
              <a:solidFill>
                <a:schemeClr val="dk1"/>
              </a:solidFill>
            </a:endParaRPr>
          </a:p>
        </p:txBody>
      </p:sp>
      <p:pic>
        <p:nvPicPr>
          <p:cNvPr id="8" name="Picture 7" descr="A close-up of a hand&#10;&#10;Description automatically generated">
            <a:extLst>
              <a:ext uri="{FF2B5EF4-FFF2-40B4-BE49-F238E27FC236}">
                <a16:creationId xmlns:a16="http://schemas.microsoft.com/office/drawing/2014/main" id="{23017E16-1F32-77B9-A12A-6F07D3A35376}"/>
              </a:ext>
            </a:extLst>
          </p:cNvPr>
          <p:cNvPicPr>
            <a:picLocks noChangeAspect="1"/>
          </p:cNvPicPr>
          <p:nvPr/>
        </p:nvPicPr>
        <p:blipFill>
          <a:blip r:embed="rId4"/>
          <a:stretch>
            <a:fillRect/>
          </a:stretch>
        </p:blipFill>
        <p:spPr>
          <a:xfrm>
            <a:off x="483562" y="3040756"/>
            <a:ext cx="9915525" cy="3695700"/>
          </a:xfrm>
          <a:prstGeom prst="rect">
            <a:avLst/>
          </a:prstGeom>
        </p:spPr>
      </p:pic>
    </p:spTree>
    <p:extLst>
      <p:ext uri="{BB962C8B-B14F-4D97-AF65-F5344CB8AC3E}">
        <p14:creationId xmlns:p14="http://schemas.microsoft.com/office/powerpoint/2010/main" val="353196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46;p5">
            <a:extLst>
              <a:ext uri="{FF2B5EF4-FFF2-40B4-BE49-F238E27FC236}">
                <a16:creationId xmlns:a16="http://schemas.microsoft.com/office/drawing/2014/main" id="{A32BEC95-5C70-E706-41FA-7F57F45046E5}"/>
              </a:ext>
            </a:extLst>
          </p:cNvPr>
          <p:cNvSpPr txBox="1">
            <a:spLocks noGrp="1"/>
          </p:cNvSpPr>
          <p:nvPr/>
        </p:nvSpPr>
        <p:spPr>
          <a:xfrm>
            <a:off x="359849" y="584729"/>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 Uniform</a:t>
            </a:r>
            <a:endParaRPr/>
          </a:p>
        </p:txBody>
      </p:sp>
      <p:pic>
        <p:nvPicPr>
          <p:cNvPr id="3" name="Picture 2" descr="A collage of different clothes&#10;&#10;Description automatically generated">
            <a:extLst>
              <a:ext uri="{FF2B5EF4-FFF2-40B4-BE49-F238E27FC236}">
                <a16:creationId xmlns:a16="http://schemas.microsoft.com/office/drawing/2014/main" id="{BC30449F-4973-A045-D3B2-44B76A135FE8}"/>
              </a:ext>
            </a:extLst>
          </p:cNvPr>
          <p:cNvPicPr>
            <a:picLocks noChangeAspect="1"/>
          </p:cNvPicPr>
          <p:nvPr/>
        </p:nvPicPr>
        <p:blipFill>
          <a:blip r:embed="rId4"/>
          <a:stretch>
            <a:fillRect/>
          </a:stretch>
        </p:blipFill>
        <p:spPr>
          <a:xfrm>
            <a:off x="685800" y="2167072"/>
            <a:ext cx="10820400" cy="4219575"/>
          </a:xfrm>
          <a:prstGeom prst="rect">
            <a:avLst/>
          </a:prstGeom>
        </p:spPr>
      </p:pic>
    </p:spTree>
    <p:extLst>
      <p:ext uri="{BB962C8B-B14F-4D97-AF65-F5344CB8AC3E}">
        <p14:creationId xmlns:p14="http://schemas.microsoft.com/office/powerpoint/2010/main" val="3719023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59;p6">
            <a:extLst>
              <a:ext uri="{FF2B5EF4-FFF2-40B4-BE49-F238E27FC236}">
                <a16:creationId xmlns:a16="http://schemas.microsoft.com/office/drawing/2014/main" id="{FBFA11F1-8659-CA7C-6126-D05D24615EC8}"/>
              </a:ext>
            </a:extLst>
          </p:cNvPr>
          <p:cNvSpPr txBox="1">
            <a:spLocks noGrp="1"/>
          </p:cNvSpPr>
          <p:nvPr/>
        </p:nvSpPr>
        <p:spPr>
          <a:xfrm>
            <a:off x="1074379" y="494763"/>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PE</a:t>
            </a:r>
            <a:endParaRPr/>
          </a:p>
        </p:txBody>
      </p:sp>
      <p:sp>
        <p:nvSpPr>
          <p:cNvPr id="3" name="Google Shape;160;p6">
            <a:extLst>
              <a:ext uri="{FF2B5EF4-FFF2-40B4-BE49-F238E27FC236}">
                <a16:creationId xmlns:a16="http://schemas.microsoft.com/office/drawing/2014/main" id="{1AD2BF47-5FB0-47DF-3AC9-D3D5F2E3EA5E}"/>
              </a:ext>
            </a:extLst>
          </p:cNvPr>
          <p:cNvSpPr txBox="1">
            <a:spLocks noGrp="1"/>
          </p:cNvSpPr>
          <p:nvPr/>
        </p:nvSpPr>
        <p:spPr>
          <a:xfrm>
            <a:off x="794899" y="1886377"/>
            <a:ext cx="4582095" cy="4309414"/>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r>
              <a:rPr lang="en-GB" dirty="0"/>
              <a:t>PE lessons will take place every </a:t>
            </a:r>
            <a:r>
              <a:rPr lang="en-US" b="1" u="sng" dirty="0">
                <a:highlight>
                  <a:srgbClr val="FFFF00"/>
                </a:highlight>
              </a:rPr>
              <a:t>Friday</a:t>
            </a:r>
            <a:endParaRPr dirty="0"/>
          </a:p>
          <a:p>
            <a:pPr marL="304747" lvl="0" indent="-304747" algn="l" rtl="0">
              <a:lnSpc>
                <a:spcPct val="95000"/>
              </a:lnSpc>
              <a:spcBef>
                <a:spcPts val="1866"/>
              </a:spcBef>
              <a:spcAft>
                <a:spcPts val="0"/>
              </a:spcAft>
              <a:buSzPts val="2400"/>
              <a:buChar char="•"/>
            </a:pPr>
            <a:r>
              <a:rPr lang="en-GB" dirty="0"/>
              <a:t>We cannot change for PE so on these days you will need to wear your PE kit to school.</a:t>
            </a:r>
            <a:endParaRPr dirty="0"/>
          </a:p>
          <a:p>
            <a:pPr marL="426645" lvl="1" indent="0" algn="l" rtl="0">
              <a:lnSpc>
                <a:spcPct val="95000"/>
              </a:lnSpc>
              <a:spcBef>
                <a:spcPts val="1066"/>
              </a:spcBef>
              <a:spcAft>
                <a:spcPts val="0"/>
              </a:spcAft>
              <a:buSzPts val="2000"/>
              <a:buNone/>
            </a:pPr>
            <a:endParaRPr dirty="0"/>
          </a:p>
        </p:txBody>
      </p:sp>
      <p:sp>
        <p:nvSpPr>
          <p:cNvPr id="7" name="Google Shape;152;p5">
            <a:extLst>
              <a:ext uri="{FF2B5EF4-FFF2-40B4-BE49-F238E27FC236}">
                <a16:creationId xmlns:a16="http://schemas.microsoft.com/office/drawing/2014/main" id="{120638B1-E5A8-CAC6-CB91-1BAD1DBFB4B7}"/>
              </a:ext>
            </a:extLst>
          </p:cNvPr>
          <p:cNvSpPr txBox="1"/>
          <p:nvPr/>
        </p:nvSpPr>
        <p:spPr>
          <a:xfrm>
            <a:off x="6153664" y="1958662"/>
            <a:ext cx="5688632" cy="295769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95000"/>
              </a:lnSpc>
              <a:spcBef>
                <a:spcPts val="0"/>
              </a:spcBef>
              <a:spcAft>
                <a:spcPts val="0"/>
              </a:spcAft>
              <a:buNone/>
            </a:pPr>
            <a:r>
              <a:rPr lang="en-US" sz="2800" b="1" dirty="0">
                <a:solidFill>
                  <a:srgbClr val="FF0000"/>
                </a:solidFill>
                <a:latin typeface="Century Gothic"/>
                <a:sym typeface="Century Gothic"/>
              </a:rPr>
              <a:t>Plain black shorts, plain white </a:t>
            </a:r>
            <a:r>
              <a:rPr lang="en-US" sz="2800" b="1" dirty="0" err="1">
                <a:solidFill>
                  <a:srgbClr val="FF0000"/>
                </a:solidFill>
                <a:latin typeface="Century Gothic"/>
                <a:sym typeface="Century Gothic"/>
              </a:rPr>
              <a:t>Tshirt</a:t>
            </a:r>
            <a:r>
              <a:rPr lang="en-US" sz="2800" b="1" dirty="0">
                <a:solidFill>
                  <a:srgbClr val="FF0000"/>
                </a:solidFill>
                <a:latin typeface="Century Gothic"/>
                <a:sym typeface="Century Gothic"/>
              </a:rPr>
              <a:t>.</a:t>
            </a:r>
          </a:p>
          <a:p>
            <a:pPr marL="0" marR="0" lvl="0" indent="0" algn="l" rtl="0">
              <a:lnSpc>
                <a:spcPct val="95000"/>
              </a:lnSpc>
              <a:spcBef>
                <a:spcPts val="0"/>
              </a:spcBef>
              <a:spcAft>
                <a:spcPts val="0"/>
              </a:spcAft>
              <a:buNone/>
            </a:pPr>
            <a:r>
              <a:rPr lang="en-US" sz="2800" b="1" dirty="0">
                <a:solidFill>
                  <a:srgbClr val="FF0000"/>
                </a:solidFill>
                <a:latin typeface="Century Gothic"/>
                <a:sym typeface="Century Gothic"/>
              </a:rPr>
              <a:t>School jumper or black fleece</a:t>
            </a:r>
            <a:endParaRPr dirty="0"/>
          </a:p>
          <a:p>
            <a:pPr marL="0" marR="0" lvl="0" indent="0" algn="l" rtl="0">
              <a:lnSpc>
                <a:spcPct val="95000"/>
              </a:lnSpc>
              <a:spcBef>
                <a:spcPts val="0"/>
              </a:spcBef>
              <a:spcAft>
                <a:spcPts val="0"/>
              </a:spcAft>
              <a:buNone/>
            </a:pPr>
            <a:endParaRPr sz="2800" b="1" i="0" u="none" strike="noStrike" cap="none" dirty="0">
              <a:solidFill>
                <a:srgbClr val="FF0000"/>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GB" sz="2800" b="1" i="0" u="none" strike="noStrike" cap="none" dirty="0">
                <a:solidFill>
                  <a:srgbClr val="FF0000"/>
                </a:solidFill>
                <a:latin typeface="Century Gothic"/>
                <a:ea typeface="Century Gothic"/>
                <a:cs typeface="Century Gothic"/>
                <a:sym typeface="Century Gothic"/>
              </a:rPr>
              <a:t>No football tops</a:t>
            </a:r>
            <a:endParaRPr dirty="0"/>
          </a:p>
          <a:p>
            <a:pPr marL="0" marR="0" lvl="0" indent="0" algn="l" rtl="0">
              <a:lnSpc>
                <a:spcPct val="95000"/>
              </a:lnSpc>
              <a:spcBef>
                <a:spcPts val="0"/>
              </a:spcBef>
              <a:spcAft>
                <a:spcPts val="0"/>
              </a:spcAft>
              <a:buNone/>
            </a:pPr>
            <a:endParaRPr sz="2800" b="1" i="0" u="none" strike="noStrike" cap="none" dirty="0">
              <a:solidFill>
                <a:srgbClr val="FF0000"/>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GB" sz="2800" b="1" i="0" u="none" strike="noStrike" cap="none" dirty="0">
                <a:solidFill>
                  <a:srgbClr val="FF0000"/>
                </a:solidFill>
                <a:latin typeface="Century Gothic"/>
                <a:ea typeface="Century Gothic"/>
                <a:cs typeface="Century Gothic"/>
                <a:sym typeface="Century Gothic"/>
              </a:rPr>
              <a:t>No blades or studs trainers</a:t>
            </a:r>
            <a:endParaRPr dirty="0"/>
          </a:p>
        </p:txBody>
      </p:sp>
    </p:spTree>
    <p:extLst>
      <p:ext uri="{BB962C8B-B14F-4D97-AF65-F5344CB8AC3E}">
        <p14:creationId xmlns:p14="http://schemas.microsoft.com/office/powerpoint/2010/main" val="2916850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65;p7">
            <a:extLst>
              <a:ext uri="{FF2B5EF4-FFF2-40B4-BE49-F238E27FC236}">
                <a16:creationId xmlns:a16="http://schemas.microsoft.com/office/drawing/2014/main" id="{4F3F7013-8071-7CF7-CAD4-FCD99E798325}"/>
              </a:ext>
            </a:extLst>
          </p:cNvPr>
          <p:cNvSpPr txBox="1">
            <a:spLocks noGrp="1"/>
          </p:cNvSpPr>
          <p:nvPr/>
        </p:nvSpPr>
        <p:spPr>
          <a:xfrm>
            <a:off x="972805" y="520266"/>
            <a:ext cx="10157354"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Things your child needs to bring</a:t>
            </a:r>
            <a:endParaRPr/>
          </a:p>
        </p:txBody>
      </p:sp>
      <p:sp>
        <p:nvSpPr>
          <p:cNvPr id="3" name="Google Shape;166;p7">
            <a:extLst>
              <a:ext uri="{FF2B5EF4-FFF2-40B4-BE49-F238E27FC236}">
                <a16:creationId xmlns:a16="http://schemas.microsoft.com/office/drawing/2014/main" id="{3251AAAE-8D19-A487-3E88-9979B927120E}"/>
              </a:ext>
            </a:extLst>
          </p:cNvPr>
          <p:cNvSpPr txBox="1">
            <a:spLocks noGrp="1"/>
          </p:cNvSpPr>
          <p:nvPr/>
        </p:nvSpPr>
        <p:spPr>
          <a:xfrm>
            <a:off x="968311" y="1830489"/>
            <a:ext cx="9543172" cy="4938948"/>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0"/>
              </a:spcBef>
              <a:spcAft>
                <a:spcPts val="0"/>
              </a:spcAft>
              <a:buSzPts val="2400"/>
              <a:buChar char="•"/>
            </a:pPr>
            <a:r>
              <a:rPr lang="en-US" dirty="0"/>
              <a:t>Red book bag</a:t>
            </a:r>
          </a:p>
          <a:p>
            <a:pPr marL="304165" lvl="0" indent="-304165" algn="l" rtl="0">
              <a:lnSpc>
                <a:spcPct val="95000"/>
              </a:lnSpc>
              <a:spcBef>
                <a:spcPts val="1866"/>
              </a:spcBef>
              <a:spcAft>
                <a:spcPts val="0"/>
              </a:spcAft>
              <a:buSzPts val="2400"/>
              <a:buChar char="•"/>
            </a:pPr>
            <a:r>
              <a:rPr lang="en-GB" dirty="0"/>
              <a:t>All equipment will be provided. Please do not send in items from home.</a:t>
            </a:r>
            <a:endParaRPr dirty="0"/>
          </a:p>
          <a:p>
            <a:pPr marL="304165" lvl="0" indent="-304165" algn="l" rtl="0">
              <a:lnSpc>
                <a:spcPct val="95000"/>
              </a:lnSpc>
              <a:spcBef>
                <a:spcPts val="1866"/>
              </a:spcBef>
              <a:spcAft>
                <a:spcPts val="0"/>
              </a:spcAft>
              <a:buSzPts val="2400"/>
              <a:buChar char="•"/>
            </a:pPr>
            <a:r>
              <a:rPr lang="en-GB" dirty="0"/>
              <a:t>A named, filled water bottle from home every day.</a:t>
            </a:r>
          </a:p>
          <a:p>
            <a:pPr marL="304165" lvl="0" indent="-304165" algn="l" rtl="0">
              <a:lnSpc>
                <a:spcPct val="95000"/>
              </a:lnSpc>
              <a:spcBef>
                <a:spcPts val="1866"/>
              </a:spcBef>
              <a:spcAft>
                <a:spcPts val="0"/>
              </a:spcAft>
              <a:buSzPts val="2400"/>
              <a:buChar char="•"/>
            </a:pPr>
            <a:r>
              <a:rPr lang="en-GB" dirty="0"/>
              <a:t>Lunch box if pack lunch.</a:t>
            </a:r>
          </a:p>
          <a:p>
            <a:pPr marL="304165" indent="-304165">
              <a:buSzPts val="2400"/>
            </a:pPr>
            <a:r>
              <a:rPr lang="en-GB" dirty="0"/>
              <a:t>Please remember to order your child’s food on school grid.  If you forget they will be given a cheese roll.</a:t>
            </a:r>
            <a:endParaRPr/>
          </a:p>
        </p:txBody>
      </p:sp>
    </p:spTree>
    <p:extLst>
      <p:ext uri="{BB962C8B-B14F-4D97-AF65-F5344CB8AC3E}">
        <p14:creationId xmlns:p14="http://schemas.microsoft.com/office/powerpoint/2010/main" val="1493913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75;p8">
            <a:extLst>
              <a:ext uri="{FF2B5EF4-FFF2-40B4-BE49-F238E27FC236}">
                <a16:creationId xmlns:a16="http://schemas.microsoft.com/office/drawing/2014/main" id="{E5B6786F-8B68-8455-A6FA-D7572B40DC8C}"/>
              </a:ext>
            </a:extLst>
          </p:cNvPr>
          <p:cNvSpPr txBox="1">
            <a:spLocks noGrp="1"/>
          </p:cNvSpPr>
          <p:nvPr/>
        </p:nvSpPr>
        <p:spPr>
          <a:xfrm>
            <a:off x="382939" y="676588"/>
            <a:ext cx="8064896" cy="13970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Attendance and Punctuality</a:t>
            </a:r>
            <a:endParaRPr/>
          </a:p>
        </p:txBody>
      </p:sp>
      <p:sp>
        <p:nvSpPr>
          <p:cNvPr id="3" name="Google Shape;176;p8">
            <a:extLst>
              <a:ext uri="{FF2B5EF4-FFF2-40B4-BE49-F238E27FC236}">
                <a16:creationId xmlns:a16="http://schemas.microsoft.com/office/drawing/2014/main" id="{FA1220F4-1557-489B-180D-889EA310F35C}"/>
              </a:ext>
            </a:extLst>
          </p:cNvPr>
          <p:cNvSpPr txBox="1">
            <a:spLocks noGrp="1"/>
          </p:cNvSpPr>
          <p:nvPr/>
        </p:nvSpPr>
        <p:spPr>
          <a:xfrm>
            <a:off x="494757" y="1969117"/>
            <a:ext cx="9344071" cy="4202091"/>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747" lvl="0" indent="-304747" algn="l" rtl="0">
              <a:lnSpc>
                <a:spcPct val="95000"/>
              </a:lnSpc>
              <a:spcBef>
                <a:spcPts val="0"/>
              </a:spcBef>
              <a:spcAft>
                <a:spcPts val="0"/>
              </a:spcAft>
              <a:buSzPts val="2400"/>
              <a:buChar char="•"/>
            </a:pPr>
            <a:r>
              <a:rPr lang="en-GB" dirty="0"/>
              <a:t>It is vital that you come to school every day and on time.</a:t>
            </a:r>
            <a:endParaRPr dirty="0"/>
          </a:p>
          <a:p>
            <a:pPr marL="304747" lvl="0" indent="-304747" algn="l" rtl="0">
              <a:lnSpc>
                <a:spcPct val="95000"/>
              </a:lnSpc>
              <a:spcBef>
                <a:spcPts val="1866"/>
              </a:spcBef>
              <a:spcAft>
                <a:spcPts val="0"/>
              </a:spcAft>
              <a:buSzPts val="2400"/>
              <a:buChar char="•"/>
            </a:pPr>
            <a:r>
              <a:rPr lang="en-US" dirty="0"/>
              <a:t>Doors open at 8.20am</a:t>
            </a:r>
            <a:endParaRPr dirty="0"/>
          </a:p>
          <a:p>
            <a:pPr marL="304747" lvl="0" indent="-304747" algn="l" rtl="0">
              <a:lnSpc>
                <a:spcPct val="95000"/>
              </a:lnSpc>
              <a:spcBef>
                <a:spcPts val="1866"/>
              </a:spcBef>
              <a:spcAft>
                <a:spcPts val="0"/>
              </a:spcAft>
              <a:buSzPts val="2400"/>
              <a:buChar char="•"/>
            </a:pPr>
            <a:r>
              <a:rPr lang="en-US" dirty="0"/>
              <a:t>They close at 8.30am and children will be working straight away.</a:t>
            </a:r>
            <a:endParaRPr dirty="0"/>
          </a:p>
          <a:p>
            <a:pPr marL="304747" lvl="0" indent="-152347" algn="l" rtl="0">
              <a:lnSpc>
                <a:spcPct val="95000"/>
              </a:lnSpc>
              <a:spcBef>
                <a:spcPts val="1866"/>
              </a:spcBef>
              <a:spcAft>
                <a:spcPts val="0"/>
              </a:spcAft>
              <a:buSzPts val="2400"/>
              <a:buNone/>
            </a:pPr>
            <a:endParaRPr dirty="0"/>
          </a:p>
          <a:p>
            <a:pPr marL="304747" lvl="0" indent="-304747" algn="l" rtl="0">
              <a:lnSpc>
                <a:spcPct val="95000"/>
              </a:lnSpc>
              <a:spcBef>
                <a:spcPts val="1866"/>
              </a:spcBef>
              <a:spcAft>
                <a:spcPts val="0"/>
              </a:spcAft>
              <a:buSzPts val="2400"/>
              <a:buChar char="•"/>
            </a:pPr>
            <a:r>
              <a:rPr lang="en-GB" dirty="0"/>
              <a:t>Please ensure you are collecting your children on time from the playground at 3pm.  Please do not come down to the door.</a:t>
            </a:r>
            <a:endParaRPr dirty="0"/>
          </a:p>
        </p:txBody>
      </p:sp>
    </p:spTree>
    <p:extLst>
      <p:ext uri="{BB962C8B-B14F-4D97-AF65-F5344CB8AC3E}">
        <p14:creationId xmlns:p14="http://schemas.microsoft.com/office/powerpoint/2010/main" val="2358643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FCC6AAE-E769-296E-2F4C-D4AEF217D094}"/>
              </a:ext>
            </a:extLst>
          </p:cNvPr>
          <p:cNvPicPr>
            <a:picLocks noGrp="1" noChangeAspect="1"/>
          </p:cNvPicPr>
          <p:nvPr>
            <p:ph idx="1"/>
          </p:nvPr>
        </p:nvPicPr>
        <p:blipFill>
          <a:blip r:embed="rId2"/>
          <a:stretch>
            <a:fillRect/>
          </a:stretch>
        </p:blipFill>
        <p:spPr>
          <a:xfrm>
            <a:off x="1074914" y="272433"/>
            <a:ext cx="10136246" cy="806685"/>
          </a:xfrm>
        </p:spPr>
      </p:pic>
      <p:pic>
        <p:nvPicPr>
          <p:cNvPr id="5" name="Picture 4" descr="A group of children silhouettes&#10;&#10;Description automatically generated">
            <a:extLst>
              <a:ext uri="{FF2B5EF4-FFF2-40B4-BE49-F238E27FC236}">
                <a16:creationId xmlns:a16="http://schemas.microsoft.com/office/drawing/2014/main" id="{80A7813B-931E-B29B-52DB-D849EC813F2A}"/>
              </a:ext>
            </a:extLst>
          </p:cNvPr>
          <p:cNvPicPr>
            <a:picLocks noChangeAspect="1"/>
          </p:cNvPicPr>
          <p:nvPr/>
        </p:nvPicPr>
        <p:blipFill>
          <a:blip r:embed="rId3"/>
          <a:stretch>
            <a:fillRect/>
          </a:stretch>
        </p:blipFill>
        <p:spPr>
          <a:xfrm>
            <a:off x="132669" y="274183"/>
            <a:ext cx="1323975" cy="812346"/>
          </a:xfrm>
          <a:prstGeom prst="rect">
            <a:avLst/>
          </a:prstGeom>
        </p:spPr>
      </p:pic>
      <p:pic>
        <p:nvPicPr>
          <p:cNvPr id="6" name="Picture 5" descr="A group of children silhouettes&#10;&#10;Description automatically generated">
            <a:extLst>
              <a:ext uri="{FF2B5EF4-FFF2-40B4-BE49-F238E27FC236}">
                <a16:creationId xmlns:a16="http://schemas.microsoft.com/office/drawing/2014/main" id="{B473A8C2-D9EE-CAB9-9689-017EFC199AFD}"/>
              </a:ext>
            </a:extLst>
          </p:cNvPr>
          <p:cNvPicPr>
            <a:picLocks noChangeAspect="1"/>
          </p:cNvPicPr>
          <p:nvPr/>
        </p:nvPicPr>
        <p:blipFill>
          <a:blip r:embed="rId3"/>
          <a:stretch>
            <a:fillRect/>
          </a:stretch>
        </p:blipFill>
        <p:spPr>
          <a:xfrm>
            <a:off x="10865983" y="274183"/>
            <a:ext cx="1323975" cy="812346"/>
          </a:xfrm>
          <a:prstGeom prst="rect">
            <a:avLst/>
          </a:prstGeom>
        </p:spPr>
      </p:pic>
      <p:sp>
        <p:nvSpPr>
          <p:cNvPr id="2" name="Google Shape;181;g2fb1a80b5a5_1_0">
            <a:extLst>
              <a:ext uri="{FF2B5EF4-FFF2-40B4-BE49-F238E27FC236}">
                <a16:creationId xmlns:a16="http://schemas.microsoft.com/office/drawing/2014/main" id="{389E3558-4957-5671-CA4B-44BD622B7102}"/>
              </a:ext>
            </a:extLst>
          </p:cNvPr>
          <p:cNvSpPr txBox="1">
            <a:spLocks noGrp="1"/>
          </p:cNvSpPr>
          <p:nvPr/>
        </p:nvSpPr>
        <p:spPr>
          <a:xfrm>
            <a:off x="340010" y="676588"/>
            <a:ext cx="8064900" cy="1397100"/>
          </a:xfrm>
          <a:prstGeom prst="rect">
            <a:avLst/>
          </a:prstGeom>
          <a:noFill/>
          <a:ln>
            <a:noFill/>
          </a:ln>
        </p:spPr>
        <p:txBody>
          <a:bodyPr spcFirstLastPara="1" wrap="square" lIns="121875" tIns="60925" rIns="121875" bIns="60925"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833C0B"/>
              </a:buClr>
              <a:buSzPts val="1800"/>
              <a:buFont typeface="Century Gothic"/>
              <a:buNone/>
              <a:defRPr sz="4400" b="0" i="0" u="none" strike="noStrike" cap="none">
                <a:solidFill>
                  <a:srgbClr val="833C0B"/>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lvl="0" indent="0" algn="l" rtl="0">
              <a:lnSpc>
                <a:spcPct val="85000"/>
              </a:lnSpc>
              <a:spcBef>
                <a:spcPts val="0"/>
              </a:spcBef>
              <a:spcAft>
                <a:spcPts val="0"/>
              </a:spcAft>
              <a:buClr>
                <a:srgbClr val="833C0B"/>
              </a:buClr>
              <a:buSzPts val="4400"/>
              <a:buFont typeface="Century Gothic"/>
              <a:buNone/>
            </a:pPr>
            <a:r>
              <a:rPr lang="en-GB"/>
              <a:t>Curriculum</a:t>
            </a:r>
            <a:endParaRPr/>
          </a:p>
        </p:txBody>
      </p:sp>
      <p:sp>
        <p:nvSpPr>
          <p:cNvPr id="3" name="Google Shape;182;g2fb1a80b5a5_1_0">
            <a:extLst>
              <a:ext uri="{FF2B5EF4-FFF2-40B4-BE49-F238E27FC236}">
                <a16:creationId xmlns:a16="http://schemas.microsoft.com/office/drawing/2014/main" id="{4F03033D-486D-A499-DFD2-F7AA328930CC}"/>
              </a:ext>
            </a:extLst>
          </p:cNvPr>
          <p:cNvSpPr txBox="1">
            <a:spLocks noGrp="1"/>
          </p:cNvSpPr>
          <p:nvPr/>
        </p:nvSpPr>
        <p:spPr>
          <a:xfrm>
            <a:off x="344504" y="2076442"/>
            <a:ext cx="9505200" cy="4470300"/>
          </a:xfrm>
          <a:prstGeom prst="rect">
            <a:avLst/>
          </a:prstGeom>
          <a:noFill/>
          <a:ln>
            <a:noFill/>
          </a:ln>
        </p:spPr>
        <p:txBody>
          <a:bodyPr spcFirstLastPara="1" wrap="square" lIns="121875" tIns="60925" rIns="121875" bIns="60925" anchor="t" anchorCtr="0">
            <a:normAutofit/>
          </a:bodyPr>
          <a:lstStyle>
            <a:defPPr marR="0" lvl="0" algn="l" rtl="0">
              <a:lnSpc>
                <a:spcPct val="100000"/>
              </a:lnSpc>
              <a:spcBef>
                <a:spcPts val="0"/>
              </a:spcBef>
              <a:spcAft>
                <a:spcPts val="0"/>
              </a:spcAft>
            </a:defPPr>
            <a:lvl1pPr marL="457200" marR="0" lvl="0" indent="-342900" algn="l" rtl="0">
              <a:lnSpc>
                <a:spcPct val="95000"/>
              </a:lnSpc>
              <a:spcBef>
                <a:spcPts val="1866"/>
              </a:spcBef>
              <a:spcAft>
                <a:spcPts val="0"/>
              </a:spcAft>
              <a:buClr>
                <a:srgbClr val="385623"/>
              </a:buClr>
              <a:buSzPts val="18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42900" algn="l" rtl="0">
              <a:lnSpc>
                <a:spcPct val="95000"/>
              </a:lnSpc>
              <a:spcBef>
                <a:spcPts val="1066"/>
              </a:spcBef>
              <a:spcAft>
                <a:spcPts val="0"/>
              </a:spcAft>
              <a:buClr>
                <a:srgbClr val="385623"/>
              </a:buClr>
              <a:buSzPts val="1800"/>
              <a:buFont typeface="Century Gothic"/>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5000"/>
              </a:lnSpc>
              <a:spcBef>
                <a:spcPts val="1066"/>
              </a:spcBef>
              <a:spcAft>
                <a:spcPts val="0"/>
              </a:spcAft>
              <a:buClr>
                <a:srgbClr val="385623"/>
              </a:buClr>
              <a:buSzPts val="1800"/>
              <a:buFont typeface="Century Gothic"/>
              <a:buChar char="–"/>
              <a:defRPr sz="1800" b="0" i="0" u="none" strike="noStrike" cap="none">
                <a:solidFill>
                  <a:schemeClr val="dk1"/>
                </a:solidFill>
                <a:latin typeface="Century Gothic"/>
                <a:ea typeface="Century Gothic"/>
                <a:cs typeface="Century Gothic"/>
                <a:sym typeface="Century Gothic"/>
              </a:defRPr>
            </a:lvl5pPr>
            <a:lvl6pPr marL="2743200" marR="0" lvl="5" indent="-228600" algn="l" rtl="0">
              <a:lnSpc>
                <a:spcPct val="95000"/>
              </a:lnSpc>
              <a:spcBef>
                <a:spcPts val="1066"/>
              </a:spcBef>
              <a:spcAft>
                <a:spcPts val="0"/>
              </a:spcAft>
              <a:buClr>
                <a:srgbClr val="385623"/>
              </a:buClr>
              <a:buSzPts val="1620"/>
              <a:buFont typeface="Century Gothic"/>
              <a:buNone/>
              <a:defRPr sz="1800" b="0" i="0" u="none" strike="noStrike" cap="none">
                <a:solidFill>
                  <a:srgbClr val="222A35"/>
                </a:solidFill>
                <a:latin typeface="Century Gothic"/>
                <a:ea typeface="Century Gothic"/>
                <a:cs typeface="Century Gothic"/>
                <a:sym typeface="Century Gothic"/>
              </a:defRPr>
            </a:lvl6pPr>
            <a:lvl7pPr marL="3200400" marR="0" lvl="6"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7pPr>
            <a:lvl8pPr marL="3657600" marR="0" lvl="7"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8pPr>
            <a:lvl9pPr marL="4114800" marR="0" lvl="8" indent="-331470" algn="l" rtl="0">
              <a:lnSpc>
                <a:spcPct val="95000"/>
              </a:lnSpc>
              <a:spcBef>
                <a:spcPts val="1066"/>
              </a:spcBef>
              <a:spcAft>
                <a:spcPts val="0"/>
              </a:spcAft>
              <a:buClr>
                <a:srgbClr val="385623"/>
              </a:buClr>
              <a:buSzPts val="1620"/>
              <a:buFont typeface="Century Gothic"/>
              <a:buChar char="–"/>
              <a:defRPr sz="1800" b="0" i="0" u="none" strike="noStrike" cap="none">
                <a:solidFill>
                  <a:srgbClr val="222A35"/>
                </a:solidFill>
                <a:latin typeface="Century Gothic"/>
                <a:ea typeface="Century Gothic"/>
                <a:cs typeface="Century Gothic"/>
                <a:sym typeface="Century Gothic"/>
              </a:defRPr>
            </a:lvl9pPr>
          </a:lstStyle>
          <a:p>
            <a:pPr marL="304165" lvl="0" indent="-304165" algn="l" rtl="0">
              <a:lnSpc>
                <a:spcPct val="95000"/>
              </a:lnSpc>
              <a:spcBef>
                <a:spcPts val="1866"/>
              </a:spcBef>
              <a:spcAft>
                <a:spcPts val="0"/>
              </a:spcAft>
              <a:buSzPts val="2400"/>
              <a:buChar char="•"/>
            </a:pPr>
            <a:r>
              <a:rPr lang="en-GB" dirty="0"/>
              <a:t>Our History topic this term is about the explorers Christopher Columbus and Amelia Earhart.</a:t>
            </a:r>
          </a:p>
          <a:p>
            <a:pPr marL="304165" lvl="0" indent="-304165" algn="l" rtl="0">
              <a:lnSpc>
                <a:spcPct val="95000"/>
              </a:lnSpc>
              <a:spcBef>
                <a:spcPts val="1866"/>
              </a:spcBef>
              <a:spcAft>
                <a:spcPts val="0"/>
              </a:spcAft>
              <a:buSzPts val="2400"/>
              <a:buChar char="•"/>
            </a:pPr>
            <a:r>
              <a:rPr lang="en-GB" dirty="0"/>
              <a:t>In art we will be using printing techniques, looking at pop art and the artists Roy Lichtenstein and Andy Warhol.</a:t>
            </a:r>
          </a:p>
          <a:p>
            <a:pPr marL="304165" lvl="0" indent="-304165" algn="l" rtl="0">
              <a:lnSpc>
                <a:spcPct val="95000"/>
              </a:lnSpc>
              <a:spcBef>
                <a:spcPts val="1866"/>
              </a:spcBef>
              <a:spcAft>
                <a:spcPts val="0"/>
              </a:spcAft>
              <a:buSzPts val="2400"/>
              <a:buChar char="•"/>
            </a:pPr>
            <a:r>
              <a:rPr lang="en-GB" dirty="0"/>
              <a:t>In science we are learning about ourselves.  How we change over time and our senses.</a:t>
            </a:r>
          </a:p>
          <a:p>
            <a:pPr marL="304165" indent="-304165">
              <a:buSzPts val="2400"/>
            </a:pPr>
            <a:r>
              <a:rPr lang="en-GB" dirty="0"/>
              <a:t>In DT will be making moving pictures and sewing.</a:t>
            </a:r>
          </a:p>
        </p:txBody>
      </p:sp>
    </p:spTree>
    <p:extLst>
      <p:ext uri="{BB962C8B-B14F-4D97-AF65-F5344CB8AC3E}">
        <p14:creationId xmlns:p14="http://schemas.microsoft.com/office/powerpoint/2010/main" val="869901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E41A92138487D4DA13B801FFB847FC1" ma:contentTypeVersion="18" ma:contentTypeDescription="Create a new document." ma:contentTypeScope="" ma:versionID="1aa91e163ef94565a977ce374f1e62da">
  <xsd:schema xmlns:xsd="http://www.w3.org/2001/XMLSchema" xmlns:xs="http://www.w3.org/2001/XMLSchema" xmlns:p="http://schemas.microsoft.com/office/2006/metadata/properties" xmlns:ns3="e564bca3-19d0-4bf2-8197-288c3db1256e" xmlns:ns4="6c23cd4b-6d42-43b0-85d4-ce0b00f5ea5a" targetNamespace="http://schemas.microsoft.com/office/2006/metadata/properties" ma:root="true" ma:fieldsID="474b71092c3e1b8b7507e9939bf27d84" ns3:_="" ns4:_="">
    <xsd:import namespace="e564bca3-19d0-4bf2-8197-288c3db1256e"/>
    <xsd:import namespace="6c23cd4b-6d42-43b0-85d4-ce0b00f5ea5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64bca3-19d0-4bf2-8197-288c3db125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23cd4b-6d42-43b0-85d4-ce0b00f5ea5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564bca3-19d0-4bf2-8197-288c3db1256e" xsi:nil="true"/>
  </documentManagement>
</p:properties>
</file>

<file path=customXml/itemProps1.xml><?xml version="1.0" encoding="utf-8"?>
<ds:datastoreItem xmlns:ds="http://schemas.openxmlformats.org/officeDocument/2006/customXml" ds:itemID="{F0D9B39F-F278-4A77-A0ED-867DC9CF6D63}">
  <ds:schemaRefs>
    <ds:schemaRef ds:uri="http://schemas.microsoft.com/sharepoint/v3/contenttype/forms"/>
  </ds:schemaRefs>
</ds:datastoreItem>
</file>

<file path=customXml/itemProps2.xml><?xml version="1.0" encoding="utf-8"?>
<ds:datastoreItem xmlns:ds="http://schemas.openxmlformats.org/officeDocument/2006/customXml" ds:itemID="{CCA23ACD-6443-413F-8C55-6187A002A3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64bca3-19d0-4bf2-8197-288c3db1256e"/>
    <ds:schemaRef ds:uri="6c23cd4b-6d42-43b0-85d4-ce0b00f5ea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1E6F6F-9EEA-47BC-B3D8-F94FD08BD97D}">
  <ds:schemaRefs>
    <ds:schemaRef ds:uri="http://schemas.openxmlformats.org/package/2006/metadata/core-properties"/>
    <ds:schemaRef ds:uri="6c23cd4b-6d42-43b0-85d4-ce0b00f5ea5a"/>
    <ds:schemaRef ds:uri="http://schemas.microsoft.com/office/2006/documentManagement/types"/>
    <ds:schemaRef ds:uri="http://purl.org/dc/dcmitype/"/>
    <ds:schemaRef ds:uri="e564bca3-19d0-4bf2-8197-288c3db1256e"/>
    <ds:schemaRef ds:uri="http://www.w3.org/XML/1998/namespace"/>
    <ds:schemaRef ds:uri="http://schemas.microsoft.com/office/2006/metadata/properties"/>
    <ds:schemaRef ds:uri="http://purl.org/dc/elements/1.1/"/>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598</Words>
  <Application>Microsoft Office PowerPoint</Application>
  <PresentationFormat>Widescreen</PresentationFormat>
  <Paragraphs>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Gemma Long</cp:lastModifiedBy>
  <cp:revision>118</cp:revision>
  <dcterms:created xsi:type="dcterms:W3CDTF">2013-07-15T20:26:40Z</dcterms:created>
  <dcterms:modified xsi:type="dcterms:W3CDTF">2024-10-01T07:19:27Z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0x010100FE41A92138487D4DA13B801FFB847FC1</vt:lpwstr>
  </property>
</Properties>
</file>