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Play"/>
      <p:regular r:id="rId19"/>
      <p:bold r:id="rId20"/>
    </p:embeddedFont>
    <p:embeddedFont>
      <p:font typeface="Century Gothic"/>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iLOyeRB//kuwzdUU6H/itl5zF7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lay-bold.fntdata"/><Relationship Id="rId22" Type="http://schemas.openxmlformats.org/officeDocument/2006/relationships/font" Target="fonts/CenturyGothic-bold.fntdata"/><Relationship Id="rId21" Type="http://schemas.openxmlformats.org/officeDocument/2006/relationships/font" Target="fonts/CenturyGothic-regular.fntdata"/><Relationship Id="rId24" Type="http://schemas.openxmlformats.org/officeDocument/2006/relationships/font" Target="fonts/CenturyGothic-boldItalic.fntdata"/><Relationship Id="rId23" Type="http://schemas.openxmlformats.org/officeDocument/2006/relationships/font" Target="fonts/CenturyGothic-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Play-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4"/>
          <p:cNvSpPr/>
          <p:nvPr>
            <p:ph idx="2" type="pic"/>
          </p:nvPr>
        </p:nvSpPr>
        <p:spPr>
          <a:xfrm>
            <a:off x="5183188" y="987425"/>
            <a:ext cx="6172200" cy="4873625"/>
          </a:xfrm>
          <a:prstGeom prst="rect">
            <a:avLst/>
          </a:prstGeom>
          <a:noFill/>
          <a:ln>
            <a:noFill/>
          </a:ln>
        </p:spPr>
      </p:sp>
      <p:sp>
        <p:nvSpPr>
          <p:cNvPr id="68" name="Google Shape;68;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 Id="rId11" Type="http://schemas.openxmlformats.org/officeDocument/2006/relationships/image" Target="../media/image4.png"/><Relationship Id="rId10" Type="http://schemas.openxmlformats.org/officeDocument/2006/relationships/image" Target="../media/image10.png"/><Relationship Id="rId12" Type="http://schemas.openxmlformats.org/officeDocument/2006/relationships/image" Target="../media/image7.png"/><Relationship Id="rId9" Type="http://schemas.openxmlformats.org/officeDocument/2006/relationships/image" Target="../media/image2.png"/><Relationship Id="rId5" Type="http://schemas.openxmlformats.org/officeDocument/2006/relationships/image" Target="../media/image18.jpg"/><Relationship Id="rId6" Type="http://schemas.openxmlformats.org/officeDocument/2006/relationships/image" Target="../media/image8.jpg"/><Relationship Id="rId7" Type="http://schemas.openxmlformats.org/officeDocument/2006/relationships/image" Target="../media/image11.jp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A red square with a white border&#10;&#10;Description automatically generated" id="88" name="Google Shape;88;p1"/>
          <p:cNvPicPr preferRelativeResize="0"/>
          <p:nvPr/>
        </p:nvPicPr>
        <p:blipFill rotWithShape="1">
          <a:blip r:embed="rId3">
            <a:alphaModFix/>
          </a:blip>
          <a:srcRect b="0" l="0" r="0" t="0"/>
          <a:stretch/>
        </p:blipFill>
        <p:spPr>
          <a:xfrm>
            <a:off x="0" y="-3402"/>
            <a:ext cx="12192000" cy="638175"/>
          </a:xfrm>
          <a:prstGeom prst="rect">
            <a:avLst/>
          </a:prstGeom>
          <a:noFill/>
          <a:ln>
            <a:noFill/>
          </a:ln>
        </p:spPr>
      </p:pic>
      <p:pic>
        <p:nvPicPr>
          <p:cNvPr descr="A black background with red text&#10;&#10;Description automatically generated" id="89" name="Google Shape;89;p1"/>
          <p:cNvPicPr preferRelativeResize="0"/>
          <p:nvPr/>
        </p:nvPicPr>
        <p:blipFill rotWithShape="1">
          <a:blip r:embed="rId4">
            <a:alphaModFix/>
          </a:blip>
          <a:srcRect b="0" l="0" r="0" t="0"/>
          <a:stretch/>
        </p:blipFill>
        <p:spPr>
          <a:xfrm>
            <a:off x="938213" y="1511073"/>
            <a:ext cx="10054317" cy="1506310"/>
          </a:xfrm>
          <a:prstGeom prst="rect">
            <a:avLst/>
          </a:prstGeom>
          <a:noFill/>
          <a:ln>
            <a:noFill/>
          </a:ln>
        </p:spPr>
      </p:pic>
      <p:sp>
        <p:nvSpPr>
          <p:cNvPr id="90" name="Google Shape;90;p1"/>
          <p:cNvSpPr txBox="1"/>
          <p:nvPr/>
        </p:nvSpPr>
        <p:spPr>
          <a:xfrm>
            <a:off x="2464557" y="3816798"/>
            <a:ext cx="7008574" cy="1646037"/>
          </a:xfrm>
          <a:prstGeom prst="rect">
            <a:avLst/>
          </a:prstGeom>
          <a:noFill/>
          <a:ln>
            <a:noFill/>
          </a:ln>
        </p:spPr>
        <p:txBody>
          <a:bodyPr anchorCtr="0" anchor="b" bIns="60925" lIns="121875" spcFirstLastPara="1" rIns="121875" wrap="square" tIns="60925">
            <a:normAutofit lnSpcReduction="20000"/>
          </a:bodyPr>
          <a:lstStyle/>
          <a:p>
            <a:pPr indent="0" lvl="0" marL="0" marR="0" rtl="0" algn="ctr">
              <a:lnSpc>
                <a:spcPct val="90000"/>
              </a:lnSpc>
              <a:spcBef>
                <a:spcPts val="0"/>
              </a:spcBef>
              <a:spcAft>
                <a:spcPts val="0"/>
              </a:spcAft>
              <a:buClr>
                <a:schemeClr val="dk2"/>
              </a:buClr>
              <a:buSzPts val="5400"/>
              <a:buFont typeface="Century Gothic"/>
              <a:buNone/>
            </a:pPr>
            <a:r>
              <a:rPr b="0" i="0" lang="en-GB" sz="2800" u="none" cap="none" strike="noStrike">
                <a:solidFill>
                  <a:schemeClr val="dk2"/>
                </a:solidFill>
                <a:latin typeface="Calibri"/>
                <a:ea typeface="Calibri"/>
                <a:cs typeface="Calibri"/>
                <a:sym typeface="Calibri"/>
              </a:rPr>
              <a:t>Meet the teacher- Ms Goss</a:t>
            </a:r>
            <a:endParaRPr b="0" i="0" sz="2800" u="none" cap="none" strike="noStrike">
              <a:solidFill>
                <a:schemeClr val="dk2"/>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5400"/>
              <a:buFont typeface="Century Gothic"/>
              <a:buNone/>
            </a:pPr>
            <a:r>
              <a:rPr lang="en-GB" sz="2800">
                <a:solidFill>
                  <a:schemeClr val="dk2"/>
                </a:solidFill>
                <a:latin typeface="Calibri"/>
                <a:ea typeface="Calibri"/>
                <a:cs typeface="Calibri"/>
                <a:sym typeface="Calibri"/>
              </a:rPr>
              <a:t>Mrs Burton and Miss Howton</a:t>
            </a:r>
            <a:r>
              <a:rPr b="0" i="0" lang="en-GB" sz="2800" u="none" cap="none" strike="noStrike">
                <a:solidFill>
                  <a:schemeClr val="dk2"/>
                </a:solidFill>
                <a:latin typeface="Calibri"/>
                <a:ea typeface="Calibri"/>
                <a:cs typeface="Calibri"/>
                <a:sym typeface="Calibri"/>
              </a:rPr>
              <a:t> </a:t>
            </a:r>
            <a:br>
              <a:rPr b="0" i="0" lang="en-GB" sz="2800" u="none" cap="none" strike="noStrike">
                <a:solidFill>
                  <a:schemeClr val="dk2"/>
                </a:solidFill>
                <a:latin typeface="Calibri"/>
                <a:ea typeface="Calibri"/>
                <a:cs typeface="Calibri"/>
                <a:sym typeface="Calibri"/>
              </a:rPr>
            </a:br>
            <a:r>
              <a:rPr b="0" i="0" lang="en-GB" sz="2800" u="none" cap="none" strike="noStrike">
                <a:solidFill>
                  <a:schemeClr val="dk2"/>
                </a:solidFill>
                <a:latin typeface="Calibri"/>
                <a:ea typeface="Calibri"/>
                <a:cs typeface="Calibri"/>
                <a:sym typeface="Calibri"/>
              </a:rPr>
              <a:t>2024-25</a:t>
            </a:r>
            <a:endParaRPr/>
          </a:p>
          <a:p>
            <a:pPr indent="0" lvl="0" marL="0" marR="0" rtl="0" algn="ctr">
              <a:lnSpc>
                <a:spcPct val="90000"/>
              </a:lnSpc>
              <a:spcBef>
                <a:spcPts val="0"/>
              </a:spcBef>
              <a:spcAft>
                <a:spcPts val="0"/>
              </a:spcAft>
              <a:buClr>
                <a:schemeClr val="dk2"/>
              </a:buClr>
              <a:buSzPts val="5400"/>
              <a:buFont typeface="Century Gothic"/>
              <a:buNone/>
            </a:pPr>
            <a:r>
              <a:t/>
            </a:r>
            <a:endParaRPr b="0" i="0" sz="2800" u="none" cap="none" strike="noStrike">
              <a:solidFill>
                <a:schemeClr val="dk2"/>
              </a:solidFill>
              <a:latin typeface="Calibri"/>
              <a:ea typeface="Calibri"/>
              <a:cs typeface="Calibri"/>
              <a:sym typeface="Calibri"/>
            </a:endParaRPr>
          </a:p>
          <a:p>
            <a:pPr indent="0" lvl="0" marL="0" marR="0" rtl="0" algn="ctr">
              <a:lnSpc>
                <a:spcPct val="90000"/>
              </a:lnSpc>
              <a:spcBef>
                <a:spcPts val="0"/>
              </a:spcBef>
              <a:spcAft>
                <a:spcPts val="0"/>
              </a:spcAft>
              <a:buClr>
                <a:schemeClr val="dk2"/>
              </a:buClr>
              <a:buSzPts val="5400"/>
              <a:buFont typeface="Century Gothic"/>
              <a:buNone/>
            </a:pPr>
            <a:r>
              <a:rPr b="0" i="0" lang="en-GB" sz="2800" u="none" cap="none" strike="noStrike">
                <a:solidFill>
                  <a:schemeClr val="dk2"/>
                </a:solidFill>
                <a:latin typeface="Calibri"/>
                <a:ea typeface="Calibri"/>
                <a:cs typeface="Calibri"/>
                <a:sym typeface="Calibri"/>
              </a:rPr>
              <a:t>Sycamore Year 1/ 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10"/>
          <p:cNvPicPr preferRelativeResize="0"/>
          <p:nvPr>
            <p:ph idx="1" type="body"/>
          </p:nvPr>
        </p:nvPicPr>
        <p:blipFill rotWithShape="1">
          <a:blip r:embed="rId3">
            <a:alphaModFix/>
          </a:blip>
          <a:srcRect b="0" l="0" r="0" t="0"/>
          <a:stretch/>
        </p:blipFill>
        <p:spPr>
          <a:xfrm>
            <a:off x="1074914" y="272433"/>
            <a:ext cx="10136246" cy="806685"/>
          </a:xfrm>
          <a:prstGeom prst="rect">
            <a:avLst/>
          </a:prstGeom>
          <a:noFill/>
          <a:ln>
            <a:noFill/>
          </a:ln>
        </p:spPr>
      </p:pic>
      <p:pic>
        <p:nvPicPr>
          <p:cNvPr descr="A group of children silhouettes&#10;&#10;Description automatically generated" id="177" name="Google Shape;177;p10"/>
          <p:cNvPicPr preferRelativeResize="0"/>
          <p:nvPr/>
        </p:nvPicPr>
        <p:blipFill rotWithShape="1">
          <a:blip r:embed="rId4">
            <a:alphaModFix/>
          </a:blip>
          <a:srcRect b="0" l="0" r="0" t="0"/>
          <a:stretch/>
        </p:blipFill>
        <p:spPr>
          <a:xfrm>
            <a:off x="132669" y="274183"/>
            <a:ext cx="1323975" cy="812346"/>
          </a:xfrm>
          <a:prstGeom prst="rect">
            <a:avLst/>
          </a:prstGeom>
          <a:noFill/>
          <a:ln>
            <a:noFill/>
          </a:ln>
        </p:spPr>
      </p:pic>
      <p:pic>
        <p:nvPicPr>
          <p:cNvPr descr="A group of children silhouettes&#10;&#10;Description automatically generated" id="178" name="Google Shape;178;p10"/>
          <p:cNvPicPr preferRelativeResize="0"/>
          <p:nvPr/>
        </p:nvPicPr>
        <p:blipFill rotWithShape="1">
          <a:blip r:embed="rId4">
            <a:alphaModFix/>
          </a:blip>
          <a:srcRect b="0" l="0" r="0" t="0"/>
          <a:stretch/>
        </p:blipFill>
        <p:spPr>
          <a:xfrm>
            <a:off x="10865983" y="274183"/>
            <a:ext cx="1323975" cy="812346"/>
          </a:xfrm>
          <a:prstGeom prst="rect">
            <a:avLst/>
          </a:prstGeom>
          <a:noFill/>
          <a:ln>
            <a:noFill/>
          </a:ln>
        </p:spPr>
      </p:pic>
      <p:sp>
        <p:nvSpPr>
          <p:cNvPr id="179" name="Google Shape;179;p10"/>
          <p:cNvSpPr txBox="1"/>
          <p:nvPr/>
        </p:nvSpPr>
        <p:spPr>
          <a:xfrm>
            <a:off x="698746" y="559158"/>
            <a:ext cx="10157354" cy="1397000"/>
          </a:xfrm>
          <a:prstGeom prst="rect">
            <a:avLst/>
          </a:prstGeom>
          <a:noFill/>
          <a:ln>
            <a:noFill/>
          </a:ln>
        </p:spPr>
        <p:txBody>
          <a:bodyPr anchorCtr="0" anchor="b" bIns="60925" lIns="121875" spcFirstLastPara="1" rIns="121875" wrap="square" tIns="60925">
            <a:normAutofit/>
          </a:bodyPr>
          <a:lstStyle/>
          <a:p>
            <a:pPr indent="0" lvl="0" marL="0" marR="0" rtl="0" algn="l">
              <a:lnSpc>
                <a:spcPct val="85000"/>
              </a:lnSpc>
              <a:spcBef>
                <a:spcPts val="0"/>
              </a:spcBef>
              <a:spcAft>
                <a:spcPts val="0"/>
              </a:spcAft>
              <a:buClr>
                <a:srgbClr val="833C0B"/>
              </a:buClr>
              <a:buSzPts val="4400"/>
              <a:buFont typeface="Century Gothic"/>
              <a:buNone/>
            </a:pPr>
            <a:r>
              <a:rPr b="0" i="0" lang="en-GB" sz="4400" u="none" cap="none" strike="noStrike">
                <a:solidFill>
                  <a:srgbClr val="833C0B"/>
                </a:solidFill>
                <a:latin typeface="Century Gothic"/>
                <a:ea typeface="Century Gothic"/>
                <a:cs typeface="Century Gothic"/>
                <a:sym typeface="Century Gothic"/>
              </a:rPr>
              <a:t>Reading</a:t>
            </a:r>
            <a:endParaRPr b="0" i="0" sz="4400" u="none" cap="none" strike="noStrike">
              <a:solidFill>
                <a:srgbClr val="833C0B"/>
              </a:solidFill>
              <a:latin typeface="Century Gothic"/>
              <a:ea typeface="Century Gothic"/>
              <a:cs typeface="Century Gothic"/>
              <a:sym typeface="Century Gothic"/>
            </a:endParaRPr>
          </a:p>
        </p:txBody>
      </p:sp>
      <p:sp>
        <p:nvSpPr>
          <p:cNvPr id="180" name="Google Shape;180;p10"/>
          <p:cNvSpPr txBox="1"/>
          <p:nvPr/>
        </p:nvSpPr>
        <p:spPr>
          <a:xfrm>
            <a:off x="358356" y="1956158"/>
            <a:ext cx="9145016" cy="4470400"/>
          </a:xfrm>
          <a:prstGeom prst="rect">
            <a:avLst/>
          </a:prstGeom>
          <a:noFill/>
          <a:ln>
            <a:noFill/>
          </a:ln>
        </p:spPr>
        <p:txBody>
          <a:bodyPr anchorCtr="0" anchor="t" bIns="60925" lIns="121875" spcFirstLastPara="1" rIns="121875" wrap="square" tIns="60925">
            <a:normAutofit/>
          </a:bodyPr>
          <a:lstStyle/>
          <a:p>
            <a:pPr indent="-304747" lvl="0" marL="304747" marR="0" rtl="0" algn="l">
              <a:lnSpc>
                <a:spcPct val="95000"/>
              </a:lnSpc>
              <a:spcBef>
                <a:spcPts val="0"/>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You will be expected to read for at least </a:t>
            </a:r>
            <a:r>
              <a:rPr b="0" i="0" lang="en-GB" sz="2400" u="none" cap="none" strike="noStrike">
                <a:solidFill>
                  <a:schemeClr val="dk1"/>
                </a:solidFill>
                <a:highlight>
                  <a:srgbClr val="FFFF00"/>
                </a:highlight>
                <a:latin typeface="Century Gothic"/>
                <a:ea typeface="Century Gothic"/>
                <a:cs typeface="Century Gothic"/>
                <a:sym typeface="Century Gothic"/>
              </a:rPr>
              <a:t>20</a:t>
            </a:r>
            <a:r>
              <a:rPr b="0" i="0" lang="en-GB" sz="2400" u="none" cap="none" strike="noStrike">
                <a:solidFill>
                  <a:schemeClr val="dk1"/>
                </a:solidFill>
                <a:latin typeface="Century Gothic"/>
                <a:ea typeface="Century Gothic"/>
                <a:cs typeface="Century Gothic"/>
                <a:sym typeface="Century Gothic"/>
              </a:rPr>
              <a:t> minutes at least three times a week, but ideally every day.  This should be their banded reading book. </a:t>
            </a:r>
            <a:endParaRPr b="0" i="0" sz="2400" u="none" cap="none" strike="noStrike">
              <a:solidFill>
                <a:schemeClr val="dk1"/>
              </a:solidFill>
              <a:latin typeface="Century Gothic"/>
              <a:ea typeface="Century Gothic"/>
              <a:cs typeface="Century Gothic"/>
              <a:sym typeface="Century Gothic"/>
            </a:endParaRPr>
          </a:p>
          <a:p>
            <a:pPr indent="-304747" lvl="0" marL="304747"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An adult needs to fill in their reading record every time they read with any words they found difficult, the page they read to and sign it.</a:t>
            </a:r>
            <a:endParaRPr b="0" i="0" sz="2400" u="none" cap="none" strike="noStrike">
              <a:solidFill>
                <a:schemeClr val="dk1"/>
              </a:solidFill>
              <a:latin typeface="Century Gothic"/>
              <a:ea typeface="Century Gothic"/>
              <a:cs typeface="Century Gothic"/>
              <a:sym typeface="Century Gothic"/>
            </a:endParaRPr>
          </a:p>
          <a:p>
            <a:pPr indent="-304747" lvl="0" marL="304747"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Children’s book bands are determined upon performance in class and on assessments. </a:t>
            </a:r>
            <a:endParaRPr/>
          </a:p>
          <a:p>
            <a:pPr indent="-304747" lvl="0" marL="304747"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Books will be changed at the discretion of the class staff as children need to be able to read the book fluently first.</a:t>
            </a:r>
            <a:endParaRPr b="0" i="0" sz="24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11"/>
          <p:cNvPicPr preferRelativeResize="0"/>
          <p:nvPr>
            <p:ph idx="1" type="body"/>
          </p:nvPr>
        </p:nvPicPr>
        <p:blipFill rotWithShape="1">
          <a:blip r:embed="rId3">
            <a:alphaModFix/>
          </a:blip>
          <a:srcRect b="0" l="0" r="0" t="0"/>
          <a:stretch/>
        </p:blipFill>
        <p:spPr>
          <a:xfrm>
            <a:off x="1074914" y="272433"/>
            <a:ext cx="10136246" cy="806685"/>
          </a:xfrm>
          <a:prstGeom prst="rect">
            <a:avLst/>
          </a:prstGeom>
          <a:noFill/>
          <a:ln>
            <a:noFill/>
          </a:ln>
        </p:spPr>
      </p:pic>
      <p:pic>
        <p:nvPicPr>
          <p:cNvPr descr="A group of children silhouettes&#10;&#10;Description automatically generated" id="186" name="Google Shape;186;p11"/>
          <p:cNvPicPr preferRelativeResize="0"/>
          <p:nvPr/>
        </p:nvPicPr>
        <p:blipFill rotWithShape="1">
          <a:blip r:embed="rId4">
            <a:alphaModFix/>
          </a:blip>
          <a:srcRect b="0" l="0" r="0" t="0"/>
          <a:stretch/>
        </p:blipFill>
        <p:spPr>
          <a:xfrm>
            <a:off x="132669" y="274183"/>
            <a:ext cx="1323975" cy="812346"/>
          </a:xfrm>
          <a:prstGeom prst="rect">
            <a:avLst/>
          </a:prstGeom>
          <a:noFill/>
          <a:ln>
            <a:noFill/>
          </a:ln>
        </p:spPr>
      </p:pic>
      <p:pic>
        <p:nvPicPr>
          <p:cNvPr descr="A group of children silhouettes&#10;&#10;Description automatically generated" id="187" name="Google Shape;187;p11"/>
          <p:cNvPicPr preferRelativeResize="0"/>
          <p:nvPr/>
        </p:nvPicPr>
        <p:blipFill rotWithShape="1">
          <a:blip r:embed="rId4">
            <a:alphaModFix/>
          </a:blip>
          <a:srcRect b="0" l="0" r="0" t="0"/>
          <a:stretch/>
        </p:blipFill>
        <p:spPr>
          <a:xfrm>
            <a:off x="10865983" y="274183"/>
            <a:ext cx="1323975" cy="812346"/>
          </a:xfrm>
          <a:prstGeom prst="rect">
            <a:avLst/>
          </a:prstGeom>
          <a:noFill/>
          <a:ln>
            <a:noFill/>
          </a:ln>
        </p:spPr>
      </p:pic>
      <p:sp>
        <p:nvSpPr>
          <p:cNvPr id="188" name="Google Shape;188;p11"/>
          <p:cNvSpPr txBox="1"/>
          <p:nvPr/>
        </p:nvSpPr>
        <p:spPr>
          <a:xfrm>
            <a:off x="580689" y="677214"/>
            <a:ext cx="10157354" cy="1397000"/>
          </a:xfrm>
          <a:prstGeom prst="rect">
            <a:avLst/>
          </a:prstGeom>
          <a:noFill/>
          <a:ln>
            <a:noFill/>
          </a:ln>
        </p:spPr>
        <p:txBody>
          <a:bodyPr anchorCtr="0" anchor="b" bIns="60925" lIns="121875" spcFirstLastPara="1" rIns="121875" wrap="square" tIns="60925">
            <a:normAutofit/>
          </a:bodyPr>
          <a:lstStyle/>
          <a:p>
            <a:pPr indent="0" lvl="0" marL="0" marR="0" rtl="0" algn="l">
              <a:lnSpc>
                <a:spcPct val="85000"/>
              </a:lnSpc>
              <a:spcBef>
                <a:spcPts val="0"/>
              </a:spcBef>
              <a:spcAft>
                <a:spcPts val="0"/>
              </a:spcAft>
              <a:buClr>
                <a:srgbClr val="833C0B"/>
              </a:buClr>
              <a:buSzPts val="4400"/>
              <a:buFont typeface="Century Gothic"/>
              <a:buNone/>
            </a:pPr>
            <a:r>
              <a:rPr b="0" i="0" lang="en-GB" sz="4400" u="none" cap="none" strike="noStrike">
                <a:solidFill>
                  <a:srgbClr val="833C0B"/>
                </a:solidFill>
                <a:latin typeface="Century Gothic"/>
                <a:ea typeface="Century Gothic"/>
                <a:cs typeface="Century Gothic"/>
                <a:sym typeface="Century Gothic"/>
              </a:rPr>
              <a:t>Home Learning</a:t>
            </a:r>
            <a:endParaRPr b="0" i="0" sz="4400" u="none" cap="none" strike="noStrike">
              <a:solidFill>
                <a:srgbClr val="833C0B"/>
              </a:solidFill>
              <a:latin typeface="Century Gothic"/>
              <a:ea typeface="Century Gothic"/>
              <a:cs typeface="Century Gothic"/>
              <a:sym typeface="Century Gothic"/>
            </a:endParaRPr>
          </a:p>
        </p:txBody>
      </p:sp>
      <p:sp>
        <p:nvSpPr>
          <p:cNvPr id="189" name="Google Shape;189;p11"/>
          <p:cNvSpPr txBox="1"/>
          <p:nvPr/>
        </p:nvSpPr>
        <p:spPr>
          <a:xfrm>
            <a:off x="389810" y="2195326"/>
            <a:ext cx="10823715" cy="4836120"/>
          </a:xfrm>
          <a:prstGeom prst="rect">
            <a:avLst/>
          </a:prstGeom>
          <a:noFill/>
          <a:ln>
            <a:noFill/>
          </a:ln>
        </p:spPr>
        <p:txBody>
          <a:bodyPr anchorCtr="0" anchor="t" bIns="60925" lIns="121875" spcFirstLastPara="1" rIns="121875" wrap="square" tIns="60925">
            <a:normAutofit/>
          </a:bodyPr>
          <a:lstStyle/>
          <a:p>
            <a:pPr indent="-304746" lvl="0" marL="304746" marR="0" rtl="0" algn="l">
              <a:lnSpc>
                <a:spcPct val="95000"/>
              </a:lnSpc>
              <a:spcBef>
                <a:spcPts val="0"/>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Reading – </a:t>
            </a:r>
            <a:r>
              <a:rPr lang="en-GB" sz="2400">
                <a:solidFill>
                  <a:schemeClr val="dk1"/>
                </a:solidFill>
                <a:latin typeface="Century Gothic"/>
                <a:ea typeface="Century Gothic"/>
                <a:cs typeface="Century Gothic"/>
                <a:sym typeface="Century Gothic"/>
              </a:rPr>
              <a:t>b</a:t>
            </a:r>
            <a:r>
              <a:rPr b="0" i="0" lang="en-GB" sz="2400" u="none" cap="none" strike="noStrike">
                <a:solidFill>
                  <a:schemeClr val="dk1"/>
                </a:solidFill>
                <a:latin typeface="Century Gothic"/>
                <a:ea typeface="Century Gothic"/>
                <a:cs typeface="Century Gothic"/>
                <a:sym typeface="Century Gothic"/>
              </a:rPr>
              <a:t>anded Books</a:t>
            </a:r>
            <a:endParaRPr/>
          </a:p>
          <a:p>
            <a:pPr indent="-304747" lvl="0" marL="304747"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Times Tables Rock Stars – minimum of 20 minutes a week.</a:t>
            </a:r>
            <a:endParaRPr b="0" i="0" sz="2400" u="none" cap="none" strike="noStrike">
              <a:solidFill>
                <a:schemeClr val="dk1"/>
              </a:solidFill>
              <a:latin typeface="Century Gothic"/>
              <a:ea typeface="Century Gothic"/>
              <a:cs typeface="Century Gothic"/>
              <a:sym typeface="Century Gothic"/>
            </a:endParaRPr>
          </a:p>
          <a:p>
            <a:pPr indent="-304747" lvl="0" marL="304747"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Weekly spellings (based on the weeks spelling rules) – given out every Friday for a test the following Friday.</a:t>
            </a:r>
            <a:endParaRPr/>
          </a:p>
          <a:p>
            <a:pPr indent="-304747" lvl="0" marL="304747"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Common Exception Word spellings – tested half termly so ongoing revision required.</a:t>
            </a:r>
            <a:endParaRPr b="0" i="0" sz="2400" u="none" cap="none" strike="noStrike">
              <a:solidFill>
                <a:schemeClr val="dk1"/>
              </a:solidFill>
              <a:latin typeface="Century Gothic"/>
              <a:ea typeface="Century Gothic"/>
              <a:cs typeface="Century Gothic"/>
              <a:sym typeface="Century Gothic"/>
            </a:endParaRPr>
          </a:p>
          <a:p>
            <a:pPr indent="0" lvl="1" marL="426645" marR="0" rtl="0" algn="l">
              <a:lnSpc>
                <a:spcPct val="95000"/>
              </a:lnSpc>
              <a:spcBef>
                <a:spcPts val="1066"/>
              </a:spcBef>
              <a:spcAft>
                <a:spcPts val="0"/>
              </a:spcAft>
              <a:buClr>
                <a:srgbClr val="385623"/>
              </a:buClr>
              <a:buSzPts val="2000"/>
              <a:buFont typeface="Century Gothic"/>
              <a:buNone/>
            </a:pPr>
            <a:r>
              <a:t/>
            </a:r>
            <a:endParaRPr b="0" i="0" sz="2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2"/>
          <p:cNvPicPr preferRelativeResize="0"/>
          <p:nvPr>
            <p:ph idx="1" type="body"/>
          </p:nvPr>
        </p:nvPicPr>
        <p:blipFill rotWithShape="1">
          <a:blip r:embed="rId3">
            <a:alphaModFix/>
          </a:blip>
          <a:srcRect b="0" l="0" r="0" t="0"/>
          <a:stretch/>
        </p:blipFill>
        <p:spPr>
          <a:xfrm>
            <a:off x="1074914" y="272433"/>
            <a:ext cx="10136246" cy="806685"/>
          </a:xfrm>
          <a:prstGeom prst="rect">
            <a:avLst/>
          </a:prstGeom>
          <a:noFill/>
          <a:ln>
            <a:noFill/>
          </a:ln>
        </p:spPr>
      </p:pic>
      <p:pic>
        <p:nvPicPr>
          <p:cNvPr descr="A group of children silhouettes&#10;&#10;Description automatically generated" id="195" name="Google Shape;195;p12"/>
          <p:cNvPicPr preferRelativeResize="0"/>
          <p:nvPr/>
        </p:nvPicPr>
        <p:blipFill rotWithShape="1">
          <a:blip r:embed="rId4">
            <a:alphaModFix/>
          </a:blip>
          <a:srcRect b="0" l="0" r="0" t="0"/>
          <a:stretch/>
        </p:blipFill>
        <p:spPr>
          <a:xfrm>
            <a:off x="132669" y="274183"/>
            <a:ext cx="1323975" cy="812346"/>
          </a:xfrm>
          <a:prstGeom prst="rect">
            <a:avLst/>
          </a:prstGeom>
          <a:noFill/>
          <a:ln>
            <a:noFill/>
          </a:ln>
        </p:spPr>
      </p:pic>
      <p:pic>
        <p:nvPicPr>
          <p:cNvPr descr="A group of children silhouettes&#10;&#10;Description automatically generated" id="196" name="Google Shape;196;p12"/>
          <p:cNvPicPr preferRelativeResize="0"/>
          <p:nvPr/>
        </p:nvPicPr>
        <p:blipFill rotWithShape="1">
          <a:blip r:embed="rId4">
            <a:alphaModFix/>
          </a:blip>
          <a:srcRect b="0" l="0" r="0" t="0"/>
          <a:stretch/>
        </p:blipFill>
        <p:spPr>
          <a:xfrm>
            <a:off x="10865983" y="274183"/>
            <a:ext cx="1323975" cy="812346"/>
          </a:xfrm>
          <a:prstGeom prst="rect">
            <a:avLst/>
          </a:prstGeom>
          <a:noFill/>
          <a:ln>
            <a:noFill/>
          </a:ln>
        </p:spPr>
      </p:pic>
      <p:sp>
        <p:nvSpPr>
          <p:cNvPr id="197" name="Google Shape;197;p12"/>
          <p:cNvSpPr txBox="1"/>
          <p:nvPr/>
        </p:nvSpPr>
        <p:spPr>
          <a:xfrm>
            <a:off x="591422" y="2678448"/>
            <a:ext cx="10157354" cy="4470400"/>
          </a:xfrm>
          <a:prstGeom prst="rect">
            <a:avLst/>
          </a:prstGeom>
          <a:noFill/>
          <a:ln>
            <a:noFill/>
          </a:ln>
        </p:spPr>
        <p:txBody>
          <a:bodyPr anchorCtr="0" anchor="t" bIns="60925" lIns="121875" spcFirstLastPara="1" rIns="121875" wrap="square" tIns="60925">
            <a:normAutofit/>
          </a:bodyPr>
          <a:lstStyle/>
          <a:p>
            <a:pPr indent="-304747" lvl="0" marL="304747" marR="0" rtl="0" algn="l">
              <a:lnSpc>
                <a:spcPct val="95000"/>
              </a:lnSpc>
              <a:spcBef>
                <a:spcPts val="0"/>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If you need to discuss something brief with us please come and speak to us when you collect your child at the end of the day. If you are going to need a longer amount of time, then please arrange an appointment via the school office or with the teacher at collection time.</a:t>
            </a:r>
            <a:endParaRPr b="0" i="0" sz="2400" u="none" cap="none" strike="noStrike">
              <a:solidFill>
                <a:schemeClr val="dk1"/>
              </a:solidFill>
              <a:latin typeface="Century Gothic"/>
              <a:ea typeface="Century Gothic"/>
              <a:cs typeface="Century Gothic"/>
              <a:sym typeface="Century Gothic"/>
            </a:endParaRPr>
          </a:p>
          <a:p>
            <a:pPr indent="-304747" lvl="0" marL="304747"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Appointments with a class teacher in a morning need to be before 8:30am. Teachers are supervising pupils as of 8:30am.  </a:t>
            </a:r>
            <a:endParaRPr b="0" i="0" sz="2400" u="none" cap="none" strike="noStrike">
              <a:solidFill>
                <a:schemeClr val="dk1"/>
              </a:solidFill>
              <a:latin typeface="Century Gothic"/>
              <a:ea typeface="Century Gothic"/>
              <a:cs typeface="Century Gothic"/>
              <a:sym typeface="Century Gothic"/>
            </a:endParaRPr>
          </a:p>
          <a:p>
            <a:pPr indent="-304747" lvl="0" marL="304747"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Updating you on your children's progress – we will do this through our parents meeting and reports. If you have concerns then please do come and discuss with us. </a:t>
            </a:r>
            <a:endParaRPr b="0" i="0" sz="2400" u="none" cap="none" strike="noStrike">
              <a:solidFill>
                <a:schemeClr val="dk1"/>
              </a:solidFill>
              <a:latin typeface="Century Gothic"/>
              <a:ea typeface="Century Gothic"/>
              <a:cs typeface="Century Gothic"/>
              <a:sym typeface="Century Gothic"/>
            </a:endParaRPr>
          </a:p>
        </p:txBody>
      </p:sp>
      <p:sp>
        <p:nvSpPr>
          <p:cNvPr id="198" name="Google Shape;198;p12"/>
          <p:cNvSpPr txBox="1"/>
          <p:nvPr/>
        </p:nvSpPr>
        <p:spPr>
          <a:xfrm>
            <a:off x="795337" y="1020651"/>
            <a:ext cx="10157354" cy="1397000"/>
          </a:xfrm>
          <a:prstGeom prst="rect">
            <a:avLst/>
          </a:prstGeom>
          <a:noFill/>
          <a:ln>
            <a:noFill/>
          </a:ln>
        </p:spPr>
        <p:txBody>
          <a:bodyPr anchorCtr="0" anchor="b" bIns="60925" lIns="121875" spcFirstLastPara="1" rIns="121875" wrap="square" tIns="60925">
            <a:normAutofit/>
          </a:bodyPr>
          <a:lstStyle/>
          <a:p>
            <a:pPr indent="0" lvl="0" marL="0" marR="0" rtl="0" algn="l">
              <a:lnSpc>
                <a:spcPct val="85000"/>
              </a:lnSpc>
              <a:spcBef>
                <a:spcPts val="0"/>
              </a:spcBef>
              <a:spcAft>
                <a:spcPts val="0"/>
              </a:spcAft>
              <a:buClr>
                <a:srgbClr val="833C0B"/>
              </a:buClr>
              <a:buSzPts val="4400"/>
              <a:buFont typeface="Century Gothic"/>
              <a:buNone/>
            </a:pPr>
            <a:r>
              <a:rPr b="0" i="0" lang="en-GB" sz="4400" u="none" cap="none" strike="noStrike">
                <a:solidFill>
                  <a:srgbClr val="833C0B"/>
                </a:solidFill>
                <a:latin typeface="Century Gothic"/>
                <a:ea typeface="Century Gothic"/>
                <a:cs typeface="Century Gothic"/>
                <a:sym typeface="Century Gothic"/>
              </a:rPr>
              <a:t>Making appointments to see your child’s teacher</a:t>
            </a:r>
            <a:endParaRPr b="0" i="0" sz="4400" u="none" cap="none" strike="noStrike">
              <a:solidFill>
                <a:srgbClr val="833C0B"/>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3"/>
          <p:cNvPicPr preferRelativeResize="0"/>
          <p:nvPr>
            <p:ph idx="1" type="body"/>
          </p:nvPr>
        </p:nvPicPr>
        <p:blipFill rotWithShape="1">
          <a:blip r:embed="rId3">
            <a:alphaModFix/>
          </a:blip>
          <a:srcRect b="0" l="0" r="0" t="0"/>
          <a:stretch/>
        </p:blipFill>
        <p:spPr>
          <a:xfrm>
            <a:off x="1074914" y="272433"/>
            <a:ext cx="10136246" cy="806685"/>
          </a:xfrm>
          <a:prstGeom prst="rect">
            <a:avLst/>
          </a:prstGeom>
          <a:noFill/>
          <a:ln>
            <a:noFill/>
          </a:ln>
        </p:spPr>
      </p:pic>
      <p:pic>
        <p:nvPicPr>
          <p:cNvPr descr="A group of children silhouettes&#10;&#10;Description automatically generated" id="204" name="Google Shape;204;p13"/>
          <p:cNvPicPr preferRelativeResize="0"/>
          <p:nvPr/>
        </p:nvPicPr>
        <p:blipFill rotWithShape="1">
          <a:blip r:embed="rId4">
            <a:alphaModFix/>
          </a:blip>
          <a:srcRect b="0" l="0" r="0" t="0"/>
          <a:stretch/>
        </p:blipFill>
        <p:spPr>
          <a:xfrm>
            <a:off x="132669" y="274183"/>
            <a:ext cx="1323975" cy="812346"/>
          </a:xfrm>
          <a:prstGeom prst="rect">
            <a:avLst/>
          </a:prstGeom>
          <a:noFill/>
          <a:ln>
            <a:noFill/>
          </a:ln>
        </p:spPr>
      </p:pic>
      <p:pic>
        <p:nvPicPr>
          <p:cNvPr descr="A group of children silhouettes&#10;&#10;Description automatically generated" id="205" name="Google Shape;205;p13"/>
          <p:cNvPicPr preferRelativeResize="0"/>
          <p:nvPr/>
        </p:nvPicPr>
        <p:blipFill rotWithShape="1">
          <a:blip r:embed="rId4">
            <a:alphaModFix/>
          </a:blip>
          <a:srcRect b="0" l="0" r="0" t="0"/>
          <a:stretch/>
        </p:blipFill>
        <p:spPr>
          <a:xfrm>
            <a:off x="10865983" y="274183"/>
            <a:ext cx="1323975" cy="812346"/>
          </a:xfrm>
          <a:prstGeom prst="rect">
            <a:avLst/>
          </a:prstGeom>
          <a:noFill/>
          <a:ln>
            <a:noFill/>
          </a:ln>
        </p:spPr>
      </p:pic>
      <p:sp>
        <p:nvSpPr>
          <p:cNvPr id="206" name="Google Shape;206;p13"/>
          <p:cNvSpPr txBox="1"/>
          <p:nvPr/>
        </p:nvSpPr>
        <p:spPr>
          <a:xfrm>
            <a:off x="795337" y="806003"/>
            <a:ext cx="10157354" cy="1397000"/>
          </a:xfrm>
          <a:prstGeom prst="rect">
            <a:avLst/>
          </a:prstGeom>
          <a:noFill/>
          <a:ln>
            <a:noFill/>
          </a:ln>
        </p:spPr>
        <p:txBody>
          <a:bodyPr anchorCtr="0" anchor="b" bIns="60925" lIns="121875" spcFirstLastPara="1" rIns="121875" wrap="square" tIns="60925">
            <a:normAutofit/>
          </a:bodyPr>
          <a:lstStyle/>
          <a:p>
            <a:pPr indent="0" lvl="0" marL="0" marR="0" rtl="0" algn="l">
              <a:lnSpc>
                <a:spcPct val="85000"/>
              </a:lnSpc>
              <a:spcBef>
                <a:spcPts val="0"/>
              </a:spcBef>
              <a:spcAft>
                <a:spcPts val="0"/>
              </a:spcAft>
              <a:buClr>
                <a:srgbClr val="833C0B"/>
              </a:buClr>
              <a:buSzPts val="4400"/>
              <a:buFont typeface="Century Gothic"/>
              <a:buNone/>
            </a:pPr>
            <a:r>
              <a:rPr b="0" i="0" lang="en-GB" sz="4400" u="none" cap="none" strike="noStrike">
                <a:solidFill>
                  <a:srgbClr val="833C0B"/>
                </a:solidFill>
                <a:latin typeface="Century Gothic"/>
                <a:ea typeface="Century Gothic"/>
                <a:cs typeface="Century Gothic"/>
                <a:sym typeface="Century Gothic"/>
              </a:rPr>
              <a:t>Trips</a:t>
            </a:r>
            <a:endParaRPr b="0" i="0" sz="4400" u="none" cap="none" strike="noStrike">
              <a:solidFill>
                <a:srgbClr val="833C0B"/>
              </a:solidFill>
              <a:latin typeface="Century Gothic"/>
              <a:ea typeface="Century Gothic"/>
              <a:cs typeface="Century Gothic"/>
              <a:sym typeface="Century Gothic"/>
            </a:endParaRPr>
          </a:p>
        </p:txBody>
      </p:sp>
      <p:sp>
        <p:nvSpPr>
          <p:cNvPr id="207" name="Google Shape;207;p13"/>
          <p:cNvSpPr txBox="1"/>
          <p:nvPr/>
        </p:nvSpPr>
        <p:spPr>
          <a:xfrm>
            <a:off x="408971" y="2485265"/>
            <a:ext cx="10157354" cy="4470400"/>
          </a:xfrm>
          <a:prstGeom prst="rect">
            <a:avLst/>
          </a:prstGeom>
          <a:noFill/>
          <a:ln>
            <a:noFill/>
          </a:ln>
        </p:spPr>
        <p:txBody>
          <a:bodyPr anchorCtr="0" anchor="t" bIns="60925" lIns="121875" spcFirstLastPara="1" rIns="121875" wrap="square" tIns="60925">
            <a:normAutofit/>
          </a:bodyPr>
          <a:lstStyle/>
          <a:p>
            <a:pPr indent="-304165" lvl="0" marL="304165" marR="0" rtl="0" algn="l">
              <a:lnSpc>
                <a:spcPct val="95000"/>
              </a:lnSpc>
              <a:spcBef>
                <a:spcPts val="0"/>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A parent calendar of key dates will be released for each term on the newsletter</a:t>
            </a:r>
            <a:endParaRPr b="0" i="0" sz="2400" u="none" cap="none" strike="noStrike">
              <a:solidFill>
                <a:schemeClr val="dk1"/>
              </a:solidFill>
              <a:latin typeface="Century Gothic"/>
              <a:ea typeface="Century Gothic"/>
              <a:cs typeface="Century Gothic"/>
              <a:sym typeface="Century Gothic"/>
            </a:endParaRPr>
          </a:p>
          <a:p>
            <a:pPr indent="-304165" lvl="0" marL="304165"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Teachers to inform parents of likely trips for the year</a:t>
            </a:r>
            <a:endParaRPr b="0" i="0" sz="2400" u="none" cap="none" strike="noStrike">
              <a:solidFill>
                <a:schemeClr val="dk1"/>
              </a:solidFill>
              <a:latin typeface="Century Gothic"/>
              <a:ea typeface="Century Gothic"/>
              <a:cs typeface="Century Gothic"/>
              <a:sym typeface="Century Gothic"/>
            </a:endParaRPr>
          </a:p>
          <a:p>
            <a:pPr indent="-304165" lvl="0" marL="304165"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Potential costs</a:t>
            </a:r>
            <a:endParaRPr b="0" i="0" sz="2400" u="none" cap="none" strike="noStrike">
              <a:solidFill>
                <a:schemeClr val="dk1"/>
              </a:solidFill>
              <a:latin typeface="Century Gothic"/>
              <a:ea typeface="Century Gothic"/>
              <a:cs typeface="Century Gothic"/>
              <a:sym typeface="Century Gothic"/>
            </a:endParaRPr>
          </a:p>
          <a:p>
            <a:pPr indent="0" lvl="0" marL="0" marR="0" rtl="0" algn="l">
              <a:lnSpc>
                <a:spcPct val="95000"/>
              </a:lnSpc>
              <a:spcBef>
                <a:spcPts val="1866"/>
              </a:spcBef>
              <a:spcAft>
                <a:spcPts val="0"/>
              </a:spcAft>
              <a:buClr>
                <a:srgbClr val="385623"/>
              </a:buClr>
              <a:buSzPts val="2400"/>
              <a:buFont typeface="Arial"/>
              <a:buNone/>
            </a:pPr>
            <a:r>
              <a:t/>
            </a:r>
            <a:endParaRPr b="0" i="0" sz="24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14"/>
          <p:cNvPicPr preferRelativeResize="0"/>
          <p:nvPr>
            <p:ph idx="1" type="body"/>
          </p:nvPr>
        </p:nvPicPr>
        <p:blipFill rotWithShape="1">
          <a:blip r:embed="rId3">
            <a:alphaModFix/>
          </a:blip>
          <a:srcRect b="0" l="0" r="0" t="0"/>
          <a:stretch/>
        </p:blipFill>
        <p:spPr>
          <a:xfrm>
            <a:off x="1074914" y="272433"/>
            <a:ext cx="10136246" cy="806685"/>
          </a:xfrm>
          <a:prstGeom prst="rect">
            <a:avLst/>
          </a:prstGeom>
          <a:noFill/>
          <a:ln>
            <a:noFill/>
          </a:ln>
        </p:spPr>
      </p:pic>
      <p:pic>
        <p:nvPicPr>
          <p:cNvPr descr="A group of children silhouettes&#10;&#10;Description automatically generated" id="213" name="Google Shape;213;p14"/>
          <p:cNvPicPr preferRelativeResize="0"/>
          <p:nvPr/>
        </p:nvPicPr>
        <p:blipFill rotWithShape="1">
          <a:blip r:embed="rId4">
            <a:alphaModFix/>
          </a:blip>
          <a:srcRect b="0" l="0" r="0" t="0"/>
          <a:stretch/>
        </p:blipFill>
        <p:spPr>
          <a:xfrm>
            <a:off x="132669" y="274183"/>
            <a:ext cx="1323975" cy="812346"/>
          </a:xfrm>
          <a:prstGeom prst="rect">
            <a:avLst/>
          </a:prstGeom>
          <a:noFill/>
          <a:ln>
            <a:noFill/>
          </a:ln>
        </p:spPr>
      </p:pic>
      <p:pic>
        <p:nvPicPr>
          <p:cNvPr descr="A group of children silhouettes&#10;&#10;Description automatically generated" id="214" name="Google Shape;214;p14"/>
          <p:cNvPicPr preferRelativeResize="0"/>
          <p:nvPr/>
        </p:nvPicPr>
        <p:blipFill rotWithShape="1">
          <a:blip r:embed="rId4">
            <a:alphaModFix/>
          </a:blip>
          <a:srcRect b="0" l="0" r="0" t="0"/>
          <a:stretch/>
        </p:blipFill>
        <p:spPr>
          <a:xfrm>
            <a:off x="10865983" y="274183"/>
            <a:ext cx="1323975" cy="812346"/>
          </a:xfrm>
          <a:prstGeom prst="rect">
            <a:avLst/>
          </a:prstGeom>
          <a:noFill/>
          <a:ln>
            <a:noFill/>
          </a:ln>
        </p:spPr>
      </p:pic>
      <p:pic>
        <p:nvPicPr>
          <p:cNvPr descr="Any Questions gif - LetterWest" id="215" name="Google Shape;215;p14"/>
          <p:cNvPicPr preferRelativeResize="0"/>
          <p:nvPr/>
        </p:nvPicPr>
        <p:blipFill rotWithShape="1">
          <a:blip r:embed="rId5">
            <a:alphaModFix/>
          </a:blip>
          <a:srcRect b="0" l="0" r="0" t="0"/>
          <a:stretch/>
        </p:blipFill>
        <p:spPr>
          <a:xfrm>
            <a:off x="3614425" y="1410505"/>
            <a:ext cx="5067300" cy="5067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
          <p:cNvPicPr preferRelativeResize="0"/>
          <p:nvPr>
            <p:ph idx="1" type="body"/>
          </p:nvPr>
        </p:nvPicPr>
        <p:blipFill rotWithShape="1">
          <a:blip r:embed="rId3">
            <a:alphaModFix/>
          </a:blip>
          <a:srcRect b="0" l="0" r="0" t="0"/>
          <a:stretch/>
        </p:blipFill>
        <p:spPr>
          <a:xfrm>
            <a:off x="1074914" y="272433"/>
            <a:ext cx="10136246" cy="806685"/>
          </a:xfrm>
          <a:prstGeom prst="rect">
            <a:avLst/>
          </a:prstGeom>
          <a:noFill/>
          <a:ln>
            <a:noFill/>
          </a:ln>
        </p:spPr>
      </p:pic>
      <p:pic>
        <p:nvPicPr>
          <p:cNvPr descr="A group of children silhouettes&#10;&#10;Description automatically generated" id="96" name="Google Shape;96;p2"/>
          <p:cNvPicPr preferRelativeResize="0"/>
          <p:nvPr/>
        </p:nvPicPr>
        <p:blipFill rotWithShape="1">
          <a:blip r:embed="rId4">
            <a:alphaModFix/>
          </a:blip>
          <a:srcRect b="0" l="0" r="0" t="0"/>
          <a:stretch/>
        </p:blipFill>
        <p:spPr>
          <a:xfrm>
            <a:off x="132669" y="274183"/>
            <a:ext cx="1323975" cy="812346"/>
          </a:xfrm>
          <a:prstGeom prst="rect">
            <a:avLst/>
          </a:prstGeom>
          <a:noFill/>
          <a:ln>
            <a:noFill/>
          </a:ln>
        </p:spPr>
      </p:pic>
      <p:pic>
        <p:nvPicPr>
          <p:cNvPr descr="A group of children silhouettes&#10;&#10;Description automatically generated" id="97" name="Google Shape;97;p2"/>
          <p:cNvPicPr preferRelativeResize="0"/>
          <p:nvPr/>
        </p:nvPicPr>
        <p:blipFill rotWithShape="1">
          <a:blip r:embed="rId4">
            <a:alphaModFix/>
          </a:blip>
          <a:srcRect b="0" l="0" r="0" t="0"/>
          <a:stretch/>
        </p:blipFill>
        <p:spPr>
          <a:xfrm>
            <a:off x="10865983" y="274183"/>
            <a:ext cx="1323975" cy="812346"/>
          </a:xfrm>
          <a:prstGeom prst="rect">
            <a:avLst/>
          </a:prstGeom>
          <a:noFill/>
          <a:ln>
            <a:noFill/>
          </a:ln>
        </p:spPr>
      </p:pic>
      <p:sp>
        <p:nvSpPr>
          <p:cNvPr id="98" name="Google Shape;98;p2"/>
          <p:cNvSpPr txBox="1"/>
          <p:nvPr/>
        </p:nvSpPr>
        <p:spPr>
          <a:xfrm>
            <a:off x="1117309" y="2388673"/>
            <a:ext cx="10157354" cy="4470400"/>
          </a:xfrm>
          <a:prstGeom prst="rect">
            <a:avLst/>
          </a:prstGeom>
          <a:noFill/>
          <a:ln>
            <a:noFill/>
          </a:ln>
        </p:spPr>
        <p:txBody>
          <a:bodyPr anchorCtr="0" anchor="t" bIns="60925" lIns="121875" spcFirstLastPara="1" rIns="121875" wrap="square" tIns="60925">
            <a:normAutofit/>
          </a:bodyPr>
          <a:lstStyle/>
          <a:p>
            <a:pPr indent="-304165" lvl="0" marL="304165" marR="0" rtl="0" algn="l">
              <a:lnSpc>
                <a:spcPct val="95000"/>
              </a:lnSpc>
              <a:spcBef>
                <a:spcPts val="0"/>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Ensure the office has up-to-date details for your child.</a:t>
            </a:r>
            <a:endParaRPr b="0" i="0" sz="2400" u="none" cap="none" strike="noStrike">
              <a:solidFill>
                <a:schemeClr val="dk1"/>
              </a:solidFill>
              <a:latin typeface="Century Gothic"/>
              <a:ea typeface="Century Gothic"/>
              <a:cs typeface="Century Gothic"/>
              <a:sym typeface="Century Gothic"/>
            </a:endParaRPr>
          </a:p>
          <a:p>
            <a:pPr indent="-304165" lvl="0" marL="304165" marR="0" rtl="0" algn="l">
              <a:lnSpc>
                <a:spcPct val="95000"/>
              </a:lnSpc>
              <a:spcBef>
                <a:spcPts val="1866"/>
              </a:spcBef>
              <a:spcAft>
                <a:spcPts val="0"/>
              </a:spcAft>
              <a:buClr>
                <a:srgbClr val="385623"/>
              </a:buClr>
              <a:buSzPts val="2400"/>
              <a:buFont typeface="Noto Sans Symbols"/>
              <a:buChar char="⮚"/>
            </a:pPr>
            <a:r>
              <a:rPr b="0" i="0" lang="en-GB" sz="2400" u="none" cap="none" strike="noStrike">
                <a:solidFill>
                  <a:schemeClr val="dk1"/>
                </a:solidFill>
                <a:latin typeface="Century Gothic"/>
                <a:ea typeface="Century Gothic"/>
                <a:cs typeface="Century Gothic"/>
                <a:sym typeface="Century Gothic"/>
              </a:rPr>
              <a:t>Address</a:t>
            </a:r>
            <a:endParaRPr b="0" i="0" sz="2400" u="none" cap="none" strike="noStrike">
              <a:solidFill>
                <a:schemeClr val="dk1"/>
              </a:solidFill>
              <a:latin typeface="Century Gothic"/>
              <a:ea typeface="Century Gothic"/>
              <a:cs typeface="Century Gothic"/>
              <a:sym typeface="Century Gothic"/>
            </a:endParaRPr>
          </a:p>
          <a:p>
            <a:pPr indent="-304165" lvl="0" marL="304165" marR="0" rtl="0" algn="l">
              <a:lnSpc>
                <a:spcPct val="95000"/>
              </a:lnSpc>
              <a:spcBef>
                <a:spcPts val="1866"/>
              </a:spcBef>
              <a:spcAft>
                <a:spcPts val="0"/>
              </a:spcAft>
              <a:buClr>
                <a:srgbClr val="385623"/>
              </a:buClr>
              <a:buSzPts val="2400"/>
              <a:buFont typeface="Noto Sans Symbols"/>
              <a:buChar char="⮚"/>
            </a:pPr>
            <a:r>
              <a:rPr b="0" i="0" lang="en-GB" sz="2400" u="none" cap="none" strike="noStrike">
                <a:solidFill>
                  <a:schemeClr val="dk1"/>
                </a:solidFill>
                <a:latin typeface="Century Gothic"/>
                <a:ea typeface="Century Gothic"/>
                <a:cs typeface="Century Gothic"/>
                <a:sym typeface="Century Gothic"/>
              </a:rPr>
              <a:t>Emergency contact numbers – two numbers needed</a:t>
            </a:r>
            <a:endParaRPr b="0" i="0" sz="2400" u="none" cap="none" strike="noStrike">
              <a:solidFill>
                <a:schemeClr val="dk1"/>
              </a:solidFill>
              <a:latin typeface="Century Gothic"/>
              <a:ea typeface="Century Gothic"/>
              <a:cs typeface="Century Gothic"/>
              <a:sym typeface="Century Gothic"/>
            </a:endParaRPr>
          </a:p>
          <a:p>
            <a:pPr indent="-304165" lvl="0" marL="304165" marR="0" rtl="0" algn="l">
              <a:lnSpc>
                <a:spcPct val="95000"/>
              </a:lnSpc>
              <a:spcBef>
                <a:spcPts val="1866"/>
              </a:spcBef>
              <a:spcAft>
                <a:spcPts val="0"/>
              </a:spcAft>
              <a:buClr>
                <a:srgbClr val="385623"/>
              </a:buClr>
              <a:buSzPts val="2400"/>
              <a:buFont typeface="Noto Sans Symbols"/>
              <a:buChar char="⮚"/>
            </a:pPr>
            <a:r>
              <a:rPr b="0" i="0" lang="en-GB" sz="2400" u="none" cap="none" strike="noStrike">
                <a:solidFill>
                  <a:schemeClr val="dk1"/>
                </a:solidFill>
                <a:latin typeface="Century Gothic"/>
                <a:ea typeface="Century Gothic"/>
                <a:cs typeface="Century Gothic"/>
                <a:sym typeface="Century Gothic"/>
              </a:rPr>
              <a:t>Email address</a:t>
            </a:r>
            <a:endParaRPr b="0" i="0" sz="2400" u="none" cap="none" strike="noStrike">
              <a:solidFill>
                <a:schemeClr val="dk1"/>
              </a:solidFill>
              <a:latin typeface="Century Gothic"/>
              <a:ea typeface="Century Gothic"/>
              <a:cs typeface="Century Gothic"/>
              <a:sym typeface="Century Gothic"/>
            </a:endParaRPr>
          </a:p>
          <a:p>
            <a:pPr indent="-304165" lvl="0" marL="304165" marR="0" rtl="0" algn="l">
              <a:lnSpc>
                <a:spcPct val="95000"/>
              </a:lnSpc>
              <a:spcBef>
                <a:spcPts val="1866"/>
              </a:spcBef>
              <a:spcAft>
                <a:spcPts val="0"/>
              </a:spcAft>
              <a:buClr>
                <a:srgbClr val="385623"/>
              </a:buClr>
              <a:buSzPts val="2400"/>
              <a:buFont typeface="Noto Sans Symbols"/>
              <a:buChar char="⮚"/>
            </a:pPr>
            <a:r>
              <a:rPr b="0" i="0" lang="en-GB" sz="2400" u="none" cap="none" strike="noStrike">
                <a:solidFill>
                  <a:schemeClr val="dk1"/>
                </a:solidFill>
                <a:latin typeface="Century Gothic"/>
                <a:ea typeface="Century Gothic"/>
                <a:cs typeface="Century Gothic"/>
                <a:sym typeface="Century Gothic"/>
              </a:rPr>
              <a:t>Medical information</a:t>
            </a:r>
            <a:endParaRPr b="0" i="0" sz="2400" u="none" cap="none" strike="noStrike">
              <a:solidFill>
                <a:schemeClr val="dk1"/>
              </a:solidFill>
              <a:latin typeface="Century Gothic"/>
              <a:ea typeface="Century Gothic"/>
              <a:cs typeface="Century Gothic"/>
              <a:sym typeface="Century Gothic"/>
            </a:endParaRPr>
          </a:p>
        </p:txBody>
      </p:sp>
      <p:sp>
        <p:nvSpPr>
          <p:cNvPr id="99" name="Google Shape;99;p2"/>
          <p:cNvSpPr txBox="1"/>
          <p:nvPr/>
        </p:nvSpPr>
        <p:spPr>
          <a:xfrm>
            <a:off x="1117309" y="677214"/>
            <a:ext cx="10157354" cy="1397000"/>
          </a:xfrm>
          <a:prstGeom prst="rect">
            <a:avLst/>
          </a:prstGeom>
          <a:noFill/>
          <a:ln>
            <a:noFill/>
          </a:ln>
        </p:spPr>
        <p:txBody>
          <a:bodyPr anchorCtr="0" anchor="b" bIns="60925" lIns="121875" spcFirstLastPara="1" rIns="121875" wrap="square" tIns="60925">
            <a:normAutofit/>
          </a:bodyPr>
          <a:lstStyle/>
          <a:p>
            <a:pPr indent="0" lvl="0" marL="0" marR="0" rtl="0" algn="l">
              <a:lnSpc>
                <a:spcPct val="85000"/>
              </a:lnSpc>
              <a:spcBef>
                <a:spcPts val="0"/>
              </a:spcBef>
              <a:spcAft>
                <a:spcPts val="0"/>
              </a:spcAft>
              <a:buClr>
                <a:srgbClr val="833C0B"/>
              </a:buClr>
              <a:buSzPts val="4400"/>
              <a:buFont typeface="Century Gothic"/>
              <a:buNone/>
            </a:pPr>
            <a:r>
              <a:rPr b="0" i="0" lang="en-GB" sz="4400" u="none" cap="none" strike="noStrike">
                <a:solidFill>
                  <a:srgbClr val="833C0B"/>
                </a:solidFill>
                <a:latin typeface="Century Gothic"/>
                <a:ea typeface="Century Gothic"/>
                <a:cs typeface="Century Gothic"/>
                <a:sym typeface="Century Gothic"/>
              </a:rPr>
              <a:t>Personal Details</a:t>
            </a:r>
            <a:endParaRPr b="0" i="0" sz="4400" u="none" cap="none" strike="noStrike">
              <a:solidFill>
                <a:srgbClr val="833C0B"/>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3"/>
          <p:cNvPicPr preferRelativeResize="0"/>
          <p:nvPr>
            <p:ph idx="1" type="body"/>
          </p:nvPr>
        </p:nvPicPr>
        <p:blipFill rotWithShape="1">
          <a:blip r:embed="rId3">
            <a:alphaModFix/>
          </a:blip>
          <a:srcRect b="0" l="0" r="0" t="0"/>
          <a:stretch/>
        </p:blipFill>
        <p:spPr>
          <a:xfrm>
            <a:off x="1074914" y="272433"/>
            <a:ext cx="10136246" cy="806685"/>
          </a:xfrm>
          <a:prstGeom prst="rect">
            <a:avLst/>
          </a:prstGeom>
          <a:noFill/>
          <a:ln>
            <a:noFill/>
          </a:ln>
        </p:spPr>
      </p:pic>
      <p:pic>
        <p:nvPicPr>
          <p:cNvPr descr="A group of children silhouettes&#10;&#10;Description automatically generated" id="105" name="Google Shape;105;p3"/>
          <p:cNvPicPr preferRelativeResize="0"/>
          <p:nvPr/>
        </p:nvPicPr>
        <p:blipFill rotWithShape="1">
          <a:blip r:embed="rId4">
            <a:alphaModFix/>
          </a:blip>
          <a:srcRect b="0" l="0" r="0" t="0"/>
          <a:stretch/>
        </p:blipFill>
        <p:spPr>
          <a:xfrm>
            <a:off x="132669" y="274183"/>
            <a:ext cx="1323975" cy="812346"/>
          </a:xfrm>
          <a:prstGeom prst="rect">
            <a:avLst/>
          </a:prstGeom>
          <a:noFill/>
          <a:ln>
            <a:noFill/>
          </a:ln>
        </p:spPr>
      </p:pic>
      <p:pic>
        <p:nvPicPr>
          <p:cNvPr descr="A group of children silhouettes&#10;&#10;Description automatically generated" id="106" name="Google Shape;106;p3"/>
          <p:cNvPicPr preferRelativeResize="0"/>
          <p:nvPr/>
        </p:nvPicPr>
        <p:blipFill rotWithShape="1">
          <a:blip r:embed="rId4">
            <a:alphaModFix/>
          </a:blip>
          <a:srcRect b="0" l="0" r="0" t="0"/>
          <a:stretch/>
        </p:blipFill>
        <p:spPr>
          <a:xfrm>
            <a:off x="10865983" y="274183"/>
            <a:ext cx="1323975" cy="812346"/>
          </a:xfrm>
          <a:prstGeom prst="rect">
            <a:avLst/>
          </a:prstGeom>
          <a:noFill/>
          <a:ln>
            <a:noFill/>
          </a:ln>
        </p:spPr>
      </p:pic>
      <p:sp>
        <p:nvSpPr>
          <p:cNvPr id="107" name="Google Shape;107;p3"/>
          <p:cNvSpPr txBox="1"/>
          <p:nvPr/>
        </p:nvSpPr>
        <p:spPr>
          <a:xfrm>
            <a:off x="553032" y="541799"/>
            <a:ext cx="10157354" cy="1397000"/>
          </a:xfrm>
          <a:prstGeom prst="rect">
            <a:avLst/>
          </a:prstGeom>
          <a:noFill/>
          <a:ln>
            <a:noFill/>
          </a:ln>
        </p:spPr>
        <p:txBody>
          <a:bodyPr anchorCtr="0" anchor="b" bIns="60925" lIns="121875" spcFirstLastPara="1" rIns="121875" wrap="square" tIns="60925">
            <a:normAutofit/>
          </a:bodyPr>
          <a:lstStyle/>
          <a:p>
            <a:pPr indent="0" lvl="0" marL="0" marR="0" rtl="0" algn="l">
              <a:lnSpc>
                <a:spcPct val="85000"/>
              </a:lnSpc>
              <a:spcBef>
                <a:spcPts val="0"/>
              </a:spcBef>
              <a:spcAft>
                <a:spcPts val="0"/>
              </a:spcAft>
              <a:buClr>
                <a:srgbClr val="833C0B"/>
              </a:buClr>
              <a:buSzPts val="4400"/>
              <a:buFont typeface="Century Gothic"/>
              <a:buNone/>
            </a:pPr>
            <a:r>
              <a:rPr b="0" i="0" lang="en-GB" sz="4400" u="none" cap="none" strike="noStrike">
                <a:solidFill>
                  <a:srgbClr val="833C0B"/>
                </a:solidFill>
                <a:latin typeface="Century Gothic"/>
                <a:ea typeface="Century Gothic"/>
                <a:cs typeface="Century Gothic"/>
                <a:sym typeface="Century Gothic"/>
              </a:rPr>
              <a:t>School Uniform</a:t>
            </a:r>
            <a:endParaRPr b="0" i="0" sz="4400" u="none" cap="none" strike="noStrike">
              <a:solidFill>
                <a:srgbClr val="833C0B"/>
              </a:solidFill>
              <a:latin typeface="Century Gothic"/>
              <a:ea typeface="Century Gothic"/>
              <a:cs typeface="Century Gothic"/>
              <a:sym typeface="Century Gothic"/>
            </a:endParaRPr>
          </a:p>
        </p:txBody>
      </p:sp>
      <p:pic>
        <p:nvPicPr>
          <p:cNvPr descr="A white background with black text&#10;&#10;Description automatically generated" id="108" name="Google Shape;108;p3"/>
          <p:cNvPicPr preferRelativeResize="0"/>
          <p:nvPr/>
        </p:nvPicPr>
        <p:blipFill rotWithShape="1">
          <a:blip r:embed="rId5">
            <a:alphaModFix/>
          </a:blip>
          <a:srcRect b="0" l="0" r="0" t="0"/>
          <a:stretch/>
        </p:blipFill>
        <p:spPr>
          <a:xfrm>
            <a:off x="388781" y="2074707"/>
            <a:ext cx="7840550" cy="4500897"/>
          </a:xfrm>
          <a:prstGeom prst="rect">
            <a:avLst/>
          </a:prstGeom>
          <a:noFill/>
          <a:ln>
            <a:noFill/>
          </a:ln>
        </p:spPr>
      </p:pic>
      <p:pic>
        <p:nvPicPr>
          <p:cNvPr descr="Red Crew Neck Sweatshirts 2 Pack 6 years 0" id="109" name="Google Shape;109;p3"/>
          <p:cNvPicPr preferRelativeResize="0"/>
          <p:nvPr/>
        </p:nvPicPr>
        <p:blipFill rotWithShape="1">
          <a:blip r:embed="rId6">
            <a:alphaModFix/>
          </a:blip>
          <a:srcRect b="0" l="0" r="0" t="0"/>
          <a:stretch/>
        </p:blipFill>
        <p:spPr>
          <a:xfrm>
            <a:off x="5627331" y="1249519"/>
            <a:ext cx="1495425" cy="2019300"/>
          </a:xfrm>
          <a:prstGeom prst="rect">
            <a:avLst/>
          </a:prstGeom>
          <a:noFill/>
          <a:ln>
            <a:noFill/>
          </a:ln>
        </p:spPr>
      </p:pic>
      <p:pic>
        <p:nvPicPr>
          <p:cNvPr descr="Red Unisex V-Neck Jumpers 2 Pack 3 years 0" id="110" name="Google Shape;110;p3"/>
          <p:cNvPicPr preferRelativeResize="0"/>
          <p:nvPr/>
        </p:nvPicPr>
        <p:blipFill rotWithShape="1">
          <a:blip r:embed="rId7">
            <a:alphaModFix/>
          </a:blip>
          <a:srcRect b="0" l="0" r="0" t="0"/>
          <a:stretch/>
        </p:blipFill>
        <p:spPr>
          <a:xfrm>
            <a:off x="7280119" y="1249519"/>
            <a:ext cx="1495425" cy="2019300"/>
          </a:xfrm>
          <a:prstGeom prst="rect">
            <a:avLst/>
          </a:prstGeom>
          <a:noFill/>
          <a:ln>
            <a:noFill/>
          </a:ln>
        </p:spPr>
      </p:pic>
      <p:pic>
        <p:nvPicPr>
          <p:cNvPr descr="A pair of white polo shirts&#10;&#10;Description automatically generated" id="111" name="Google Shape;111;p3"/>
          <p:cNvPicPr preferRelativeResize="0"/>
          <p:nvPr/>
        </p:nvPicPr>
        <p:blipFill rotWithShape="1">
          <a:blip r:embed="rId8">
            <a:alphaModFix/>
          </a:blip>
          <a:srcRect b="0" l="0" r="0" t="0"/>
          <a:stretch/>
        </p:blipFill>
        <p:spPr>
          <a:xfrm>
            <a:off x="8783928" y="1249519"/>
            <a:ext cx="1600200" cy="2019300"/>
          </a:xfrm>
          <a:prstGeom prst="rect">
            <a:avLst/>
          </a:prstGeom>
          <a:noFill/>
          <a:ln>
            <a:noFill/>
          </a:ln>
        </p:spPr>
      </p:pic>
      <p:pic>
        <p:nvPicPr>
          <p:cNvPr descr="A pair of black pants&#10;&#10;Description automatically generated" id="112" name="Google Shape;112;p3"/>
          <p:cNvPicPr preferRelativeResize="0"/>
          <p:nvPr/>
        </p:nvPicPr>
        <p:blipFill rotWithShape="1">
          <a:blip r:embed="rId9">
            <a:alphaModFix/>
          </a:blip>
          <a:srcRect b="0" l="0" r="0" t="0"/>
          <a:stretch/>
        </p:blipFill>
        <p:spPr>
          <a:xfrm>
            <a:off x="10349852" y="1247104"/>
            <a:ext cx="1838325" cy="1981200"/>
          </a:xfrm>
          <a:prstGeom prst="rect">
            <a:avLst/>
          </a:prstGeom>
          <a:noFill/>
          <a:ln>
            <a:noFill/>
          </a:ln>
        </p:spPr>
      </p:pic>
      <p:pic>
        <p:nvPicPr>
          <p:cNvPr descr="A pair of black skirts&#10;&#10;Description automatically generated" id="113" name="Google Shape;113;p3"/>
          <p:cNvPicPr preferRelativeResize="0"/>
          <p:nvPr/>
        </p:nvPicPr>
        <p:blipFill rotWithShape="1">
          <a:blip r:embed="rId10">
            <a:alphaModFix/>
          </a:blip>
          <a:srcRect b="0" l="0" r="0" t="0"/>
          <a:stretch/>
        </p:blipFill>
        <p:spPr>
          <a:xfrm>
            <a:off x="8235570" y="3274319"/>
            <a:ext cx="1838325" cy="1962150"/>
          </a:xfrm>
          <a:prstGeom prst="rect">
            <a:avLst/>
          </a:prstGeom>
          <a:noFill/>
          <a:ln>
            <a:noFill/>
          </a:ln>
        </p:spPr>
      </p:pic>
      <p:pic>
        <p:nvPicPr>
          <p:cNvPr descr="A pair of black shoes&#10;&#10;Description automatically generated" id="114" name="Google Shape;114;p3"/>
          <p:cNvPicPr preferRelativeResize="0"/>
          <p:nvPr/>
        </p:nvPicPr>
        <p:blipFill rotWithShape="1">
          <a:blip r:embed="rId11">
            <a:alphaModFix/>
          </a:blip>
          <a:srcRect b="0" l="0" r="0" t="0"/>
          <a:stretch/>
        </p:blipFill>
        <p:spPr>
          <a:xfrm>
            <a:off x="10082616" y="3431482"/>
            <a:ext cx="1685925" cy="1647825"/>
          </a:xfrm>
          <a:prstGeom prst="rect">
            <a:avLst/>
          </a:prstGeom>
          <a:noFill/>
          <a:ln>
            <a:noFill/>
          </a:ln>
        </p:spPr>
      </p:pic>
      <p:pic>
        <p:nvPicPr>
          <p:cNvPr descr="A pair of black shoes&#10;&#10;Description automatically generated" id="115" name="Google Shape;115;p3"/>
          <p:cNvPicPr preferRelativeResize="0"/>
          <p:nvPr/>
        </p:nvPicPr>
        <p:blipFill rotWithShape="1">
          <a:blip r:embed="rId12">
            <a:alphaModFix/>
          </a:blip>
          <a:srcRect b="0" l="0" r="0" t="0"/>
          <a:stretch/>
        </p:blipFill>
        <p:spPr>
          <a:xfrm>
            <a:off x="10079060" y="4943677"/>
            <a:ext cx="1714500" cy="1800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4"/>
          <p:cNvPicPr preferRelativeResize="0"/>
          <p:nvPr>
            <p:ph idx="1" type="body"/>
          </p:nvPr>
        </p:nvPicPr>
        <p:blipFill rotWithShape="1">
          <a:blip r:embed="rId3">
            <a:alphaModFix/>
          </a:blip>
          <a:srcRect b="0" l="0" r="0" t="0"/>
          <a:stretch/>
        </p:blipFill>
        <p:spPr>
          <a:xfrm>
            <a:off x="1074914" y="272433"/>
            <a:ext cx="10136246" cy="806685"/>
          </a:xfrm>
          <a:prstGeom prst="rect">
            <a:avLst/>
          </a:prstGeom>
          <a:noFill/>
          <a:ln>
            <a:noFill/>
          </a:ln>
        </p:spPr>
      </p:pic>
      <p:pic>
        <p:nvPicPr>
          <p:cNvPr descr="A group of children silhouettes&#10;&#10;Description automatically generated" id="121" name="Google Shape;121;p4"/>
          <p:cNvPicPr preferRelativeResize="0"/>
          <p:nvPr/>
        </p:nvPicPr>
        <p:blipFill rotWithShape="1">
          <a:blip r:embed="rId4">
            <a:alphaModFix/>
          </a:blip>
          <a:srcRect b="0" l="0" r="0" t="0"/>
          <a:stretch/>
        </p:blipFill>
        <p:spPr>
          <a:xfrm>
            <a:off x="132669" y="274183"/>
            <a:ext cx="1323975" cy="812346"/>
          </a:xfrm>
          <a:prstGeom prst="rect">
            <a:avLst/>
          </a:prstGeom>
          <a:noFill/>
          <a:ln>
            <a:noFill/>
          </a:ln>
        </p:spPr>
      </p:pic>
      <p:pic>
        <p:nvPicPr>
          <p:cNvPr descr="A group of children silhouettes&#10;&#10;Description automatically generated" id="122" name="Google Shape;122;p4"/>
          <p:cNvPicPr preferRelativeResize="0"/>
          <p:nvPr/>
        </p:nvPicPr>
        <p:blipFill rotWithShape="1">
          <a:blip r:embed="rId4">
            <a:alphaModFix/>
          </a:blip>
          <a:srcRect b="0" l="0" r="0" t="0"/>
          <a:stretch/>
        </p:blipFill>
        <p:spPr>
          <a:xfrm>
            <a:off x="10865983" y="274183"/>
            <a:ext cx="1323975" cy="812346"/>
          </a:xfrm>
          <a:prstGeom prst="rect">
            <a:avLst/>
          </a:prstGeom>
          <a:noFill/>
          <a:ln>
            <a:noFill/>
          </a:ln>
        </p:spPr>
      </p:pic>
      <p:sp>
        <p:nvSpPr>
          <p:cNvPr id="123" name="Google Shape;123;p4"/>
          <p:cNvSpPr txBox="1"/>
          <p:nvPr/>
        </p:nvSpPr>
        <p:spPr>
          <a:xfrm>
            <a:off x="434976" y="552532"/>
            <a:ext cx="10157354" cy="1397000"/>
          </a:xfrm>
          <a:prstGeom prst="rect">
            <a:avLst/>
          </a:prstGeom>
          <a:noFill/>
          <a:ln>
            <a:noFill/>
          </a:ln>
        </p:spPr>
        <p:txBody>
          <a:bodyPr anchorCtr="0" anchor="b" bIns="60925" lIns="121875" spcFirstLastPara="1" rIns="121875" wrap="square" tIns="60925">
            <a:normAutofit/>
          </a:bodyPr>
          <a:lstStyle/>
          <a:p>
            <a:pPr indent="0" lvl="0" marL="0" marR="0" rtl="0" algn="l">
              <a:lnSpc>
                <a:spcPct val="85000"/>
              </a:lnSpc>
              <a:spcBef>
                <a:spcPts val="0"/>
              </a:spcBef>
              <a:spcAft>
                <a:spcPts val="0"/>
              </a:spcAft>
              <a:buClr>
                <a:srgbClr val="833C0B"/>
              </a:buClr>
              <a:buSzPts val="4400"/>
              <a:buFont typeface="Century Gothic"/>
              <a:buNone/>
            </a:pPr>
            <a:r>
              <a:rPr b="0" i="0" lang="en-GB" sz="4400" u="none" cap="none" strike="noStrike">
                <a:solidFill>
                  <a:srgbClr val="833C0B"/>
                </a:solidFill>
                <a:latin typeface="Century Gothic"/>
                <a:ea typeface="Century Gothic"/>
                <a:cs typeface="Century Gothic"/>
                <a:sym typeface="Century Gothic"/>
              </a:rPr>
              <a:t>Jewellery</a:t>
            </a:r>
            <a:endParaRPr b="0" i="0" sz="4400" u="none" cap="none" strike="noStrike">
              <a:solidFill>
                <a:srgbClr val="833C0B"/>
              </a:solidFill>
              <a:latin typeface="Century Gothic"/>
              <a:ea typeface="Century Gothic"/>
              <a:cs typeface="Century Gothic"/>
              <a:sym typeface="Century Gothic"/>
            </a:endParaRPr>
          </a:p>
        </p:txBody>
      </p:sp>
      <p:sp>
        <p:nvSpPr>
          <p:cNvPr id="124" name="Google Shape;124;p4"/>
          <p:cNvSpPr txBox="1"/>
          <p:nvPr/>
        </p:nvSpPr>
        <p:spPr>
          <a:xfrm>
            <a:off x="486778" y="1868398"/>
            <a:ext cx="9789603" cy="1027933"/>
          </a:xfrm>
          <a:prstGeom prst="rect">
            <a:avLst/>
          </a:prstGeom>
          <a:noFill/>
          <a:ln>
            <a:noFill/>
          </a:ln>
        </p:spPr>
        <p:txBody>
          <a:bodyPr anchorCtr="0" anchor="t" bIns="45700" lIns="91425" spcFirstLastPara="1" rIns="91425" wrap="square" tIns="45700">
            <a:spAutoFit/>
          </a:bodyPr>
          <a:lstStyle/>
          <a:p>
            <a:pPr indent="0" lvl="0" marL="0" marR="0" rtl="0" algn="l">
              <a:lnSpc>
                <a:spcPct val="95000"/>
              </a:lnSpc>
              <a:spcBef>
                <a:spcPts val="0"/>
              </a:spcBef>
              <a:spcAft>
                <a:spcPts val="0"/>
              </a:spcAft>
              <a:buClr>
                <a:srgbClr val="000000"/>
              </a:buClr>
              <a:buSzPts val="3200"/>
              <a:buFont typeface="Arial"/>
              <a:buNone/>
            </a:pPr>
            <a:r>
              <a:rPr b="0" i="0" lang="en-GB" sz="3200" u="none" cap="none" strike="noStrike">
                <a:solidFill>
                  <a:schemeClr val="dk1"/>
                </a:solidFill>
                <a:latin typeface="Century Gothic"/>
                <a:ea typeface="Century Gothic"/>
                <a:cs typeface="Century Gothic"/>
                <a:sym typeface="Century Gothic"/>
              </a:rPr>
              <a:t>For safety, no jewellery is the best option.</a:t>
            </a:r>
            <a:endParaRPr b="0" i="0" sz="1400" u="none" cap="none" strike="noStrike">
              <a:solidFill>
                <a:schemeClr val="dk1"/>
              </a:solidFill>
              <a:latin typeface="Arial"/>
              <a:ea typeface="Arial"/>
              <a:cs typeface="Arial"/>
              <a:sym typeface="Arial"/>
            </a:endParaRPr>
          </a:p>
          <a:p>
            <a:pPr indent="0" lvl="0" marL="0" marR="0" rtl="0" algn="l">
              <a:lnSpc>
                <a:spcPct val="95000"/>
              </a:lnSpc>
              <a:spcBef>
                <a:spcPts val="0"/>
              </a:spcBef>
              <a:spcAft>
                <a:spcPts val="0"/>
              </a:spcAft>
              <a:buClr>
                <a:srgbClr val="000000"/>
              </a:buClr>
              <a:buSzPts val="3200"/>
              <a:buFont typeface="Arial"/>
              <a:buNone/>
            </a:pPr>
            <a:r>
              <a:rPr b="0" i="0" lang="en-GB" sz="3200" u="none" cap="none" strike="noStrike">
                <a:solidFill>
                  <a:schemeClr val="dk1"/>
                </a:solidFill>
                <a:latin typeface="Century Gothic"/>
                <a:ea typeface="Century Gothic"/>
                <a:cs typeface="Century Gothic"/>
                <a:sym typeface="Century Gothic"/>
              </a:rPr>
              <a:t>We allow: </a:t>
            </a:r>
            <a:endParaRPr b="0" i="0" sz="1400" u="none" cap="none" strike="noStrike">
              <a:solidFill>
                <a:schemeClr val="dk1"/>
              </a:solidFill>
              <a:latin typeface="Arial"/>
              <a:ea typeface="Arial"/>
              <a:cs typeface="Arial"/>
              <a:sym typeface="Arial"/>
            </a:endParaRPr>
          </a:p>
        </p:txBody>
      </p:sp>
      <p:pic>
        <p:nvPicPr>
          <p:cNvPr descr="A close-up of a hand&#10;&#10;Description automatically generated" id="125" name="Google Shape;125;p4"/>
          <p:cNvPicPr preferRelativeResize="0"/>
          <p:nvPr/>
        </p:nvPicPr>
        <p:blipFill rotWithShape="1">
          <a:blip r:embed="rId5">
            <a:alphaModFix/>
          </a:blip>
          <a:srcRect b="0" l="0" r="0" t="0"/>
          <a:stretch/>
        </p:blipFill>
        <p:spPr>
          <a:xfrm>
            <a:off x="483562" y="3040756"/>
            <a:ext cx="9915525" cy="3695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5"/>
          <p:cNvPicPr preferRelativeResize="0"/>
          <p:nvPr>
            <p:ph idx="1" type="body"/>
          </p:nvPr>
        </p:nvPicPr>
        <p:blipFill rotWithShape="1">
          <a:blip r:embed="rId3">
            <a:alphaModFix/>
          </a:blip>
          <a:srcRect b="0" l="0" r="0" t="0"/>
          <a:stretch/>
        </p:blipFill>
        <p:spPr>
          <a:xfrm>
            <a:off x="1074914" y="272433"/>
            <a:ext cx="10136246" cy="806685"/>
          </a:xfrm>
          <a:prstGeom prst="rect">
            <a:avLst/>
          </a:prstGeom>
          <a:noFill/>
          <a:ln>
            <a:noFill/>
          </a:ln>
        </p:spPr>
      </p:pic>
      <p:pic>
        <p:nvPicPr>
          <p:cNvPr descr="A group of children silhouettes&#10;&#10;Description automatically generated" id="131" name="Google Shape;131;p5"/>
          <p:cNvPicPr preferRelativeResize="0"/>
          <p:nvPr/>
        </p:nvPicPr>
        <p:blipFill rotWithShape="1">
          <a:blip r:embed="rId4">
            <a:alphaModFix/>
          </a:blip>
          <a:srcRect b="0" l="0" r="0" t="0"/>
          <a:stretch/>
        </p:blipFill>
        <p:spPr>
          <a:xfrm>
            <a:off x="132669" y="274183"/>
            <a:ext cx="1323975" cy="812346"/>
          </a:xfrm>
          <a:prstGeom prst="rect">
            <a:avLst/>
          </a:prstGeom>
          <a:noFill/>
          <a:ln>
            <a:noFill/>
          </a:ln>
        </p:spPr>
      </p:pic>
      <p:pic>
        <p:nvPicPr>
          <p:cNvPr descr="A group of children silhouettes&#10;&#10;Description automatically generated" id="132" name="Google Shape;132;p5"/>
          <p:cNvPicPr preferRelativeResize="0"/>
          <p:nvPr/>
        </p:nvPicPr>
        <p:blipFill rotWithShape="1">
          <a:blip r:embed="rId4">
            <a:alphaModFix/>
          </a:blip>
          <a:srcRect b="0" l="0" r="0" t="0"/>
          <a:stretch/>
        </p:blipFill>
        <p:spPr>
          <a:xfrm>
            <a:off x="10865983" y="274183"/>
            <a:ext cx="1323975" cy="812346"/>
          </a:xfrm>
          <a:prstGeom prst="rect">
            <a:avLst/>
          </a:prstGeom>
          <a:noFill/>
          <a:ln>
            <a:noFill/>
          </a:ln>
        </p:spPr>
      </p:pic>
      <p:sp>
        <p:nvSpPr>
          <p:cNvPr id="133" name="Google Shape;133;p5"/>
          <p:cNvSpPr txBox="1"/>
          <p:nvPr/>
        </p:nvSpPr>
        <p:spPr>
          <a:xfrm>
            <a:off x="359849" y="584729"/>
            <a:ext cx="10157354" cy="1397000"/>
          </a:xfrm>
          <a:prstGeom prst="rect">
            <a:avLst/>
          </a:prstGeom>
          <a:noFill/>
          <a:ln>
            <a:noFill/>
          </a:ln>
        </p:spPr>
        <p:txBody>
          <a:bodyPr anchorCtr="0" anchor="b" bIns="60925" lIns="121875" spcFirstLastPara="1" rIns="121875" wrap="square" tIns="60925">
            <a:normAutofit/>
          </a:bodyPr>
          <a:lstStyle/>
          <a:p>
            <a:pPr indent="0" lvl="0" marL="0" marR="0" rtl="0" algn="l">
              <a:lnSpc>
                <a:spcPct val="85000"/>
              </a:lnSpc>
              <a:spcBef>
                <a:spcPts val="0"/>
              </a:spcBef>
              <a:spcAft>
                <a:spcPts val="0"/>
              </a:spcAft>
              <a:buClr>
                <a:srgbClr val="833C0B"/>
              </a:buClr>
              <a:buSzPts val="4400"/>
              <a:buFont typeface="Century Gothic"/>
              <a:buNone/>
            </a:pPr>
            <a:r>
              <a:rPr b="0" i="0" lang="en-GB" sz="4400" u="none" cap="none" strike="noStrike">
                <a:solidFill>
                  <a:srgbClr val="833C0B"/>
                </a:solidFill>
                <a:latin typeface="Century Gothic"/>
                <a:ea typeface="Century Gothic"/>
                <a:cs typeface="Century Gothic"/>
                <a:sym typeface="Century Gothic"/>
              </a:rPr>
              <a:t>PE Uniform</a:t>
            </a:r>
            <a:endParaRPr b="0" i="0" sz="4400" u="none" cap="none" strike="noStrike">
              <a:solidFill>
                <a:srgbClr val="833C0B"/>
              </a:solidFill>
              <a:latin typeface="Century Gothic"/>
              <a:ea typeface="Century Gothic"/>
              <a:cs typeface="Century Gothic"/>
              <a:sym typeface="Century Gothic"/>
            </a:endParaRPr>
          </a:p>
        </p:txBody>
      </p:sp>
      <p:pic>
        <p:nvPicPr>
          <p:cNvPr descr="A collage of different clothes&#10;&#10;Description automatically generated" id="134" name="Google Shape;134;p5"/>
          <p:cNvPicPr preferRelativeResize="0"/>
          <p:nvPr/>
        </p:nvPicPr>
        <p:blipFill rotWithShape="1">
          <a:blip r:embed="rId5">
            <a:alphaModFix/>
          </a:blip>
          <a:srcRect b="0" l="0" r="0" t="0"/>
          <a:stretch/>
        </p:blipFill>
        <p:spPr>
          <a:xfrm>
            <a:off x="685800" y="2167072"/>
            <a:ext cx="10820400" cy="4219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6"/>
          <p:cNvPicPr preferRelativeResize="0"/>
          <p:nvPr>
            <p:ph idx="1" type="body"/>
          </p:nvPr>
        </p:nvPicPr>
        <p:blipFill rotWithShape="1">
          <a:blip r:embed="rId3">
            <a:alphaModFix/>
          </a:blip>
          <a:srcRect b="0" l="0" r="0" t="0"/>
          <a:stretch/>
        </p:blipFill>
        <p:spPr>
          <a:xfrm>
            <a:off x="1074914" y="272433"/>
            <a:ext cx="10136246" cy="806685"/>
          </a:xfrm>
          <a:prstGeom prst="rect">
            <a:avLst/>
          </a:prstGeom>
          <a:noFill/>
          <a:ln>
            <a:noFill/>
          </a:ln>
        </p:spPr>
      </p:pic>
      <p:pic>
        <p:nvPicPr>
          <p:cNvPr descr="A group of children silhouettes&#10;&#10;Description automatically generated" id="140" name="Google Shape;140;p6"/>
          <p:cNvPicPr preferRelativeResize="0"/>
          <p:nvPr/>
        </p:nvPicPr>
        <p:blipFill rotWithShape="1">
          <a:blip r:embed="rId4">
            <a:alphaModFix/>
          </a:blip>
          <a:srcRect b="0" l="0" r="0" t="0"/>
          <a:stretch/>
        </p:blipFill>
        <p:spPr>
          <a:xfrm>
            <a:off x="132669" y="274183"/>
            <a:ext cx="1323975" cy="812346"/>
          </a:xfrm>
          <a:prstGeom prst="rect">
            <a:avLst/>
          </a:prstGeom>
          <a:noFill/>
          <a:ln>
            <a:noFill/>
          </a:ln>
        </p:spPr>
      </p:pic>
      <p:pic>
        <p:nvPicPr>
          <p:cNvPr descr="A group of children silhouettes&#10;&#10;Description automatically generated" id="141" name="Google Shape;141;p6"/>
          <p:cNvPicPr preferRelativeResize="0"/>
          <p:nvPr/>
        </p:nvPicPr>
        <p:blipFill rotWithShape="1">
          <a:blip r:embed="rId4">
            <a:alphaModFix/>
          </a:blip>
          <a:srcRect b="0" l="0" r="0" t="0"/>
          <a:stretch/>
        </p:blipFill>
        <p:spPr>
          <a:xfrm>
            <a:off x="10865983" y="274183"/>
            <a:ext cx="1323975" cy="812346"/>
          </a:xfrm>
          <a:prstGeom prst="rect">
            <a:avLst/>
          </a:prstGeom>
          <a:noFill/>
          <a:ln>
            <a:noFill/>
          </a:ln>
        </p:spPr>
      </p:pic>
      <p:sp>
        <p:nvSpPr>
          <p:cNvPr id="142" name="Google Shape;142;p6"/>
          <p:cNvSpPr txBox="1"/>
          <p:nvPr/>
        </p:nvSpPr>
        <p:spPr>
          <a:xfrm>
            <a:off x="1074379" y="494763"/>
            <a:ext cx="10157354" cy="1397000"/>
          </a:xfrm>
          <a:prstGeom prst="rect">
            <a:avLst/>
          </a:prstGeom>
          <a:noFill/>
          <a:ln>
            <a:noFill/>
          </a:ln>
        </p:spPr>
        <p:txBody>
          <a:bodyPr anchorCtr="0" anchor="b" bIns="60925" lIns="121875" spcFirstLastPara="1" rIns="121875" wrap="square" tIns="60925">
            <a:normAutofit/>
          </a:bodyPr>
          <a:lstStyle/>
          <a:p>
            <a:pPr indent="0" lvl="0" marL="0" marR="0" rtl="0" algn="l">
              <a:lnSpc>
                <a:spcPct val="85000"/>
              </a:lnSpc>
              <a:spcBef>
                <a:spcPts val="0"/>
              </a:spcBef>
              <a:spcAft>
                <a:spcPts val="0"/>
              </a:spcAft>
              <a:buClr>
                <a:srgbClr val="833C0B"/>
              </a:buClr>
              <a:buSzPts val="4400"/>
              <a:buFont typeface="Century Gothic"/>
              <a:buNone/>
            </a:pPr>
            <a:r>
              <a:rPr b="0" i="0" lang="en-GB" sz="4400" u="none" cap="none" strike="noStrike">
                <a:solidFill>
                  <a:srgbClr val="833C0B"/>
                </a:solidFill>
                <a:latin typeface="Century Gothic"/>
                <a:ea typeface="Century Gothic"/>
                <a:cs typeface="Century Gothic"/>
                <a:sym typeface="Century Gothic"/>
              </a:rPr>
              <a:t>PE</a:t>
            </a:r>
            <a:endParaRPr b="0" i="0" sz="4400" u="none" cap="none" strike="noStrike">
              <a:solidFill>
                <a:srgbClr val="833C0B"/>
              </a:solidFill>
              <a:latin typeface="Century Gothic"/>
              <a:ea typeface="Century Gothic"/>
              <a:cs typeface="Century Gothic"/>
              <a:sym typeface="Century Gothic"/>
            </a:endParaRPr>
          </a:p>
        </p:txBody>
      </p:sp>
      <p:sp>
        <p:nvSpPr>
          <p:cNvPr id="143" name="Google Shape;143;p6"/>
          <p:cNvSpPr txBox="1"/>
          <p:nvPr/>
        </p:nvSpPr>
        <p:spPr>
          <a:xfrm>
            <a:off x="794899" y="1886377"/>
            <a:ext cx="4582095" cy="4309414"/>
          </a:xfrm>
          <a:prstGeom prst="rect">
            <a:avLst/>
          </a:prstGeom>
          <a:noFill/>
          <a:ln>
            <a:noFill/>
          </a:ln>
        </p:spPr>
        <p:txBody>
          <a:bodyPr anchorCtr="0" anchor="t" bIns="60925" lIns="121875" spcFirstLastPara="1" rIns="121875" wrap="square" tIns="60925">
            <a:normAutofit/>
          </a:bodyPr>
          <a:lstStyle/>
          <a:p>
            <a:pPr indent="-304747" lvl="0" marL="304747" marR="0" rtl="0" algn="l">
              <a:lnSpc>
                <a:spcPct val="95000"/>
              </a:lnSpc>
              <a:spcBef>
                <a:spcPts val="0"/>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PE lessons will take place every </a:t>
            </a:r>
            <a:r>
              <a:rPr b="1" lang="en-GB" sz="2400" u="sng">
                <a:solidFill>
                  <a:schemeClr val="dk1"/>
                </a:solidFill>
                <a:highlight>
                  <a:srgbClr val="FFFF00"/>
                </a:highlight>
                <a:latin typeface="Century Gothic"/>
                <a:ea typeface="Century Gothic"/>
                <a:cs typeface="Century Gothic"/>
                <a:sym typeface="Century Gothic"/>
              </a:rPr>
              <a:t>Monday and </a:t>
            </a:r>
            <a:r>
              <a:rPr b="1" lang="en-GB" sz="2400" u="sng">
                <a:solidFill>
                  <a:schemeClr val="dk1"/>
                </a:solidFill>
                <a:highlight>
                  <a:srgbClr val="FFFF00"/>
                </a:highlight>
                <a:latin typeface="Century Gothic"/>
                <a:ea typeface="Century Gothic"/>
                <a:cs typeface="Century Gothic"/>
                <a:sym typeface="Century Gothic"/>
              </a:rPr>
              <a:t>Thursday</a:t>
            </a:r>
            <a:r>
              <a:rPr b="1" lang="en-GB" sz="2400" u="sng">
                <a:solidFill>
                  <a:schemeClr val="dk1"/>
                </a:solidFill>
                <a:highlight>
                  <a:srgbClr val="FFFF00"/>
                </a:highlight>
                <a:latin typeface="Century Gothic"/>
                <a:ea typeface="Century Gothic"/>
                <a:cs typeface="Century Gothic"/>
                <a:sym typeface="Century Gothic"/>
              </a:rPr>
              <a:t> (from next week)</a:t>
            </a:r>
            <a:endParaRPr b="0" i="0" sz="2400" u="none" cap="none" strike="noStrike">
              <a:solidFill>
                <a:schemeClr val="dk1"/>
              </a:solidFill>
              <a:latin typeface="Century Gothic"/>
              <a:ea typeface="Century Gothic"/>
              <a:cs typeface="Century Gothic"/>
              <a:sym typeface="Century Gothic"/>
            </a:endParaRPr>
          </a:p>
          <a:p>
            <a:pPr indent="-304746" lvl="0" marL="304746"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We cannot change for PE so on these days you will need to wear your PE kit to school.</a:t>
            </a:r>
            <a:endParaRPr b="0" i="0" sz="2400" u="none" cap="none" strike="noStrike">
              <a:solidFill>
                <a:schemeClr val="dk1"/>
              </a:solidFill>
              <a:latin typeface="Century Gothic"/>
              <a:ea typeface="Century Gothic"/>
              <a:cs typeface="Century Gothic"/>
              <a:sym typeface="Century Gothic"/>
            </a:endParaRPr>
          </a:p>
          <a:p>
            <a:pPr indent="-304747" lvl="0" marL="304747" marR="0" rtl="0" algn="l">
              <a:lnSpc>
                <a:spcPct val="95000"/>
              </a:lnSpc>
              <a:spcBef>
                <a:spcPts val="1866"/>
              </a:spcBef>
              <a:spcAft>
                <a:spcPts val="0"/>
              </a:spcAft>
              <a:buClr>
                <a:schemeClr val="dk1"/>
              </a:buClr>
              <a:buSzPts val="2400"/>
              <a:buFont typeface="Century Gothic"/>
              <a:buChar char="•"/>
            </a:pPr>
            <a:r>
              <a:rPr lang="en-GB" sz="2400">
                <a:solidFill>
                  <a:schemeClr val="dk1"/>
                </a:solidFill>
                <a:latin typeface="Century Gothic"/>
                <a:ea typeface="Century Gothic"/>
                <a:cs typeface="Century Gothic"/>
                <a:sym typeface="Century Gothic"/>
              </a:rPr>
              <a:t>I will send a letter home </a:t>
            </a:r>
            <a:endParaRPr sz="2400">
              <a:solidFill>
                <a:schemeClr val="dk1"/>
              </a:solidFill>
              <a:latin typeface="Century Gothic"/>
              <a:ea typeface="Century Gothic"/>
              <a:cs typeface="Century Gothic"/>
              <a:sym typeface="Century Gothic"/>
            </a:endParaRPr>
          </a:p>
          <a:p>
            <a:pPr indent="0" lvl="1" marL="426645" marR="0" rtl="0" algn="l">
              <a:lnSpc>
                <a:spcPct val="95000"/>
              </a:lnSpc>
              <a:spcBef>
                <a:spcPts val="1066"/>
              </a:spcBef>
              <a:spcAft>
                <a:spcPts val="0"/>
              </a:spcAft>
              <a:buClr>
                <a:srgbClr val="385623"/>
              </a:buClr>
              <a:buSzPts val="2000"/>
              <a:buFont typeface="Century Gothic"/>
              <a:buNone/>
            </a:pPr>
            <a:r>
              <a:t/>
            </a:r>
            <a:endParaRPr b="0" i="0" sz="2000" u="none" cap="none" strike="noStrike">
              <a:solidFill>
                <a:schemeClr val="dk1"/>
              </a:solidFill>
              <a:latin typeface="Century Gothic"/>
              <a:ea typeface="Century Gothic"/>
              <a:cs typeface="Century Gothic"/>
              <a:sym typeface="Century Gothic"/>
            </a:endParaRPr>
          </a:p>
        </p:txBody>
      </p:sp>
      <p:sp>
        <p:nvSpPr>
          <p:cNvPr id="144" name="Google Shape;144;p6"/>
          <p:cNvSpPr txBox="1"/>
          <p:nvPr/>
        </p:nvSpPr>
        <p:spPr>
          <a:xfrm>
            <a:off x="6153664" y="1958662"/>
            <a:ext cx="5688632" cy="2957692"/>
          </a:xfrm>
          <a:prstGeom prst="rect">
            <a:avLst/>
          </a:prstGeom>
          <a:noFill/>
          <a:ln>
            <a:noFill/>
          </a:ln>
        </p:spPr>
        <p:txBody>
          <a:bodyPr anchorCtr="0" anchor="t" bIns="45700" lIns="91425" spcFirstLastPara="1" rIns="91425" wrap="square" tIns="45700">
            <a:spAutoFit/>
          </a:bodyPr>
          <a:lstStyle/>
          <a:p>
            <a:pPr indent="0" lvl="0" marL="0" marR="0" rtl="0" algn="l">
              <a:lnSpc>
                <a:spcPct val="95000"/>
              </a:lnSpc>
              <a:spcBef>
                <a:spcPts val="0"/>
              </a:spcBef>
              <a:spcAft>
                <a:spcPts val="0"/>
              </a:spcAft>
              <a:buClr>
                <a:srgbClr val="000000"/>
              </a:buClr>
              <a:buSzPts val="2800"/>
              <a:buFont typeface="Arial"/>
              <a:buNone/>
            </a:pPr>
            <a:r>
              <a:rPr b="1" i="0" lang="en-GB" sz="2800" u="none" cap="none" strike="noStrike">
                <a:solidFill>
                  <a:srgbClr val="FF0000"/>
                </a:solidFill>
                <a:latin typeface="Century Gothic"/>
                <a:ea typeface="Century Gothic"/>
                <a:cs typeface="Century Gothic"/>
                <a:sym typeface="Century Gothic"/>
              </a:rPr>
              <a:t>Plain black shorts, plain white Tshirt.</a:t>
            </a:r>
            <a:endParaRPr/>
          </a:p>
          <a:p>
            <a:pPr indent="0" lvl="0" marL="0" marR="0" rtl="0" algn="l">
              <a:lnSpc>
                <a:spcPct val="95000"/>
              </a:lnSpc>
              <a:spcBef>
                <a:spcPts val="0"/>
              </a:spcBef>
              <a:spcAft>
                <a:spcPts val="0"/>
              </a:spcAft>
              <a:buClr>
                <a:srgbClr val="000000"/>
              </a:buClr>
              <a:buSzPts val="2800"/>
              <a:buFont typeface="Arial"/>
              <a:buNone/>
            </a:pPr>
            <a:r>
              <a:rPr b="1" i="0" lang="en-GB" sz="2800" u="none" cap="none" strike="noStrike">
                <a:solidFill>
                  <a:srgbClr val="FF0000"/>
                </a:solidFill>
                <a:latin typeface="Century Gothic"/>
                <a:ea typeface="Century Gothic"/>
                <a:cs typeface="Century Gothic"/>
                <a:sym typeface="Century Gothic"/>
              </a:rPr>
              <a:t>School jumper or black fleece</a:t>
            </a:r>
            <a:endParaRPr b="0" i="0" sz="140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Clr>
                <a:srgbClr val="000000"/>
              </a:buClr>
              <a:buSzPts val="2800"/>
              <a:buFont typeface="Arial"/>
              <a:buNone/>
            </a:pPr>
            <a:r>
              <a:t/>
            </a:r>
            <a:endParaRPr b="1" i="0" sz="2800" u="none" cap="none" strike="noStrike">
              <a:solidFill>
                <a:srgbClr val="FF0000"/>
              </a:solidFill>
              <a:latin typeface="Century Gothic"/>
              <a:ea typeface="Century Gothic"/>
              <a:cs typeface="Century Gothic"/>
              <a:sym typeface="Century Gothic"/>
            </a:endParaRPr>
          </a:p>
          <a:p>
            <a:pPr indent="0" lvl="0" marL="0" marR="0" rtl="0" algn="l">
              <a:lnSpc>
                <a:spcPct val="95000"/>
              </a:lnSpc>
              <a:spcBef>
                <a:spcPts val="0"/>
              </a:spcBef>
              <a:spcAft>
                <a:spcPts val="0"/>
              </a:spcAft>
              <a:buClr>
                <a:srgbClr val="000000"/>
              </a:buClr>
              <a:buSzPts val="2800"/>
              <a:buFont typeface="Arial"/>
              <a:buNone/>
            </a:pPr>
            <a:r>
              <a:rPr b="1" i="0" lang="en-GB" sz="2800" u="none" cap="none" strike="noStrike">
                <a:solidFill>
                  <a:srgbClr val="FF0000"/>
                </a:solidFill>
                <a:latin typeface="Century Gothic"/>
                <a:ea typeface="Century Gothic"/>
                <a:cs typeface="Century Gothic"/>
                <a:sym typeface="Century Gothic"/>
              </a:rPr>
              <a:t>No football tops</a:t>
            </a:r>
            <a:endParaRPr b="0" i="0" sz="1400" u="none" cap="none" strike="noStrike">
              <a:solidFill>
                <a:srgbClr val="000000"/>
              </a:solidFill>
              <a:latin typeface="Arial"/>
              <a:ea typeface="Arial"/>
              <a:cs typeface="Arial"/>
              <a:sym typeface="Arial"/>
            </a:endParaRPr>
          </a:p>
          <a:p>
            <a:pPr indent="0" lvl="0" marL="0" marR="0" rtl="0" algn="l">
              <a:lnSpc>
                <a:spcPct val="95000"/>
              </a:lnSpc>
              <a:spcBef>
                <a:spcPts val="0"/>
              </a:spcBef>
              <a:spcAft>
                <a:spcPts val="0"/>
              </a:spcAft>
              <a:buClr>
                <a:srgbClr val="000000"/>
              </a:buClr>
              <a:buSzPts val="2800"/>
              <a:buFont typeface="Arial"/>
              <a:buNone/>
            </a:pPr>
            <a:r>
              <a:t/>
            </a:r>
            <a:endParaRPr b="1" i="0" sz="2800" u="none" cap="none" strike="noStrike">
              <a:solidFill>
                <a:srgbClr val="FF0000"/>
              </a:solidFill>
              <a:latin typeface="Century Gothic"/>
              <a:ea typeface="Century Gothic"/>
              <a:cs typeface="Century Gothic"/>
              <a:sym typeface="Century Gothic"/>
            </a:endParaRPr>
          </a:p>
          <a:p>
            <a:pPr indent="0" lvl="0" marL="0" marR="0" rtl="0" algn="l">
              <a:lnSpc>
                <a:spcPct val="95000"/>
              </a:lnSpc>
              <a:spcBef>
                <a:spcPts val="0"/>
              </a:spcBef>
              <a:spcAft>
                <a:spcPts val="0"/>
              </a:spcAft>
              <a:buClr>
                <a:srgbClr val="000000"/>
              </a:buClr>
              <a:buSzPts val="2800"/>
              <a:buFont typeface="Arial"/>
              <a:buNone/>
            </a:pPr>
            <a:r>
              <a:rPr b="1" i="0" lang="en-GB" sz="2800" u="none" cap="none" strike="noStrike">
                <a:solidFill>
                  <a:srgbClr val="FF0000"/>
                </a:solidFill>
                <a:latin typeface="Century Gothic"/>
                <a:ea typeface="Century Gothic"/>
                <a:cs typeface="Century Gothic"/>
                <a:sym typeface="Century Gothic"/>
              </a:rPr>
              <a:t>No blades or studs trainers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7"/>
          <p:cNvPicPr preferRelativeResize="0"/>
          <p:nvPr>
            <p:ph idx="1" type="body"/>
          </p:nvPr>
        </p:nvPicPr>
        <p:blipFill rotWithShape="1">
          <a:blip r:embed="rId3">
            <a:alphaModFix/>
          </a:blip>
          <a:srcRect b="0" l="0" r="0" t="0"/>
          <a:stretch/>
        </p:blipFill>
        <p:spPr>
          <a:xfrm>
            <a:off x="1074914" y="272433"/>
            <a:ext cx="10136246" cy="806685"/>
          </a:xfrm>
          <a:prstGeom prst="rect">
            <a:avLst/>
          </a:prstGeom>
          <a:noFill/>
          <a:ln>
            <a:noFill/>
          </a:ln>
        </p:spPr>
      </p:pic>
      <p:pic>
        <p:nvPicPr>
          <p:cNvPr descr="A group of children silhouettes&#10;&#10;Description automatically generated" id="150" name="Google Shape;150;p7"/>
          <p:cNvPicPr preferRelativeResize="0"/>
          <p:nvPr/>
        </p:nvPicPr>
        <p:blipFill rotWithShape="1">
          <a:blip r:embed="rId4">
            <a:alphaModFix/>
          </a:blip>
          <a:srcRect b="0" l="0" r="0" t="0"/>
          <a:stretch/>
        </p:blipFill>
        <p:spPr>
          <a:xfrm>
            <a:off x="132669" y="274183"/>
            <a:ext cx="1323975" cy="812346"/>
          </a:xfrm>
          <a:prstGeom prst="rect">
            <a:avLst/>
          </a:prstGeom>
          <a:noFill/>
          <a:ln>
            <a:noFill/>
          </a:ln>
        </p:spPr>
      </p:pic>
      <p:pic>
        <p:nvPicPr>
          <p:cNvPr descr="A group of children silhouettes&#10;&#10;Description automatically generated" id="151" name="Google Shape;151;p7"/>
          <p:cNvPicPr preferRelativeResize="0"/>
          <p:nvPr/>
        </p:nvPicPr>
        <p:blipFill rotWithShape="1">
          <a:blip r:embed="rId4">
            <a:alphaModFix/>
          </a:blip>
          <a:srcRect b="0" l="0" r="0" t="0"/>
          <a:stretch/>
        </p:blipFill>
        <p:spPr>
          <a:xfrm>
            <a:off x="10865983" y="274183"/>
            <a:ext cx="1323975" cy="812346"/>
          </a:xfrm>
          <a:prstGeom prst="rect">
            <a:avLst/>
          </a:prstGeom>
          <a:noFill/>
          <a:ln>
            <a:noFill/>
          </a:ln>
        </p:spPr>
      </p:pic>
      <p:sp>
        <p:nvSpPr>
          <p:cNvPr id="152" name="Google Shape;152;p7"/>
          <p:cNvSpPr txBox="1"/>
          <p:nvPr/>
        </p:nvSpPr>
        <p:spPr>
          <a:xfrm>
            <a:off x="972805" y="520266"/>
            <a:ext cx="10157354" cy="1397000"/>
          </a:xfrm>
          <a:prstGeom prst="rect">
            <a:avLst/>
          </a:prstGeom>
          <a:noFill/>
          <a:ln>
            <a:noFill/>
          </a:ln>
        </p:spPr>
        <p:txBody>
          <a:bodyPr anchorCtr="0" anchor="b" bIns="60925" lIns="121875" spcFirstLastPara="1" rIns="121875" wrap="square" tIns="60925">
            <a:normAutofit/>
          </a:bodyPr>
          <a:lstStyle/>
          <a:p>
            <a:pPr indent="0" lvl="0" marL="0" marR="0" rtl="0" algn="l">
              <a:lnSpc>
                <a:spcPct val="85000"/>
              </a:lnSpc>
              <a:spcBef>
                <a:spcPts val="0"/>
              </a:spcBef>
              <a:spcAft>
                <a:spcPts val="0"/>
              </a:spcAft>
              <a:buClr>
                <a:srgbClr val="833C0B"/>
              </a:buClr>
              <a:buSzPts val="4400"/>
              <a:buFont typeface="Century Gothic"/>
              <a:buNone/>
            </a:pPr>
            <a:r>
              <a:rPr b="0" i="0" lang="en-GB" sz="4400" u="none" cap="none" strike="noStrike">
                <a:solidFill>
                  <a:srgbClr val="833C0B"/>
                </a:solidFill>
                <a:latin typeface="Century Gothic"/>
                <a:ea typeface="Century Gothic"/>
                <a:cs typeface="Century Gothic"/>
                <a:sym typeface="Century Gothic"/>
              </a:rPr>
              <a:t>Things your child needs to bring</a:t>
            </a:r>
            <a:endParaRPr b="0" i="0" sz="4400" u="none" cap="none" strike="noStrike">
              <a:solidFill>
                <a:srgbClr val="833C0B"/>
              </a:solidFill>
              <a:latin typeface="Century Gothic"/>
              <a:ea typeface="Century Gothic"/>
              <a:cs typeface="Century Gothic"/>
              <a:sym typeface="Century Gothic"/>
            </a:endParaRPr>
          </a:p>
        </p:txBody>
      </p:sp>
      <p:sp>
        <p:nvSpPr>
          <p:cNvPr id="153" name="Google Shape;153;p7"/>
          <p:cNvSpPr txBox="1"/>
          <p:nvPr/>
        </p:nvSpPr>
        <p:spPr>
          <a:xfrm>
            <a:off x="968311" y="1830489"/>
            <a:ext cx="9543172" cy="4938948"/>
          </a:xfrm>
          <a:prstGeom prst="rect">
            <a:avLst/>
          </a:prstGeom>
          <a:noFill/>
          <a:ln>
            <a:noFill/>
          </a:ln>
        </p:spPr>
        <p:txBody>
          <a:bodyPr anchorCtr="0" anchor="t" bIns="60925" lIns="121875" spcFirstLastPara="1" rIns="121875" wrap="square" tIns="60925">
            <a:normAutofit/>
          </a:bodyPr>
          <a:lstStyle/>
          <a:p>
            <a:pPr indent="0" lvl="0" marL="0" marR="0" rtl="0" algn="l">
              <a:lnSpc>
                <a:spcPct val="95000"/>
              </a:lnSpc>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381000" lvl="0" marL="457200" marR="0" rtl="0" algn="l">
              <a:lnSpc>
                <a:spcPct val="95000"/>
              </a:lnSpc>
              <a:spcBef>
                <a:spcPts val="0"/>
              </a:spcBef>
              <a:spcAft>
                <a:spcPts val="0"/>
              </a:spcAft>
              <a:buClr>
                <a:schemeClr val="dk1"/>
              </a:buClr>
              <a:buSzPts val="2400"/>
              <a:buFont typeface="Century Gothic"/>
              <a:buChar char="•"/>
            </a:pPr>
            <a:r>
              <a:rPr b="0" i="0" lang="en-GB" sz="2400" u="none" cap="none" strike="noStrike">
                <a:solidFill>
                  <a:schemeClr val="dk1"/>
                </a:solidFill>
                <a:latin typeface="Century Gothic"/>
                <a:ea typeface="Century Gothic"/>
                <a:cs typeface="Century Gothic"/>
                <a:sym typeface="Century Gothic"/>
              </a:rPr>
              <a:t>Red book bag</a:t>
            </a:r>
            <a:endParaRPr/>
          </a:p>
          <a:p>
            <a:pPr indent="-304165" lvl="0" marL="304165"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All equipment will be provided. Please </a:t>
            </a:r>
            <a:r>
              <a:rPr b="1" i="0" lang="en-GB" sz="2400" u="none" cap="none" strike="noStrike">
                <a:solidFill>
                  <a:schemeClr val="dk1"/>
                </a:solidFill>
                <a:latin typeface="Century Gothic"/>
                <a:ea typeface="Century Gothic"/>
                <a:cs typeface="Century Gothic"/>
                <a:sym typeface="Century Gothic"/>
              </a:rPr>
              <a:t>do not</a:t>
            </a:r>
            <a:r>
              <a:rPr b="0" i="0" lang="en-GB" sz="2400" u="none" cap="none" strike="noStrike">
                <a:solidFill>
                  <a:schemeClr val="dk1"/>
                </a:solidFill>
                <a:latin typeface="Century Gothic"/>
                <a:ea typeface="Century Gothic"/>
                <a:cs typeface="Century Gothic"/>
                <a:sym typeface="Century Gothic"/>
              </a:rPr>
              <a:t> send in items from home.</a:t>
            </a:r>
            <a:endParaRPr b="0" i="0" sz="2400" u="none" cap="none" strike="noStrike">
              <a:solidFill>
                <a:schemeClr val="dk1"/>
              </a:solidFill>
              <a:latin typeface="Century Gothic"/>
              <a:ea typeface="Century Gothic"/>
              <a:cs typeface="Century Gothic"/>
              <a:sym typeface="Century Gothic"/>
            </a:endParaRPr>
          </a:p>
          <a:p>
            <a:pPr indent="-304165" lvl="0" marL="304165"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A named, filled water bottle from home every day.</a:t>
            </a:r>
            <a:endParaRPr/>
          </a:p>
          <a:p>
            <a:pPr indent="-304165" lvl="0" marL="304165"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Lunch box if pack lunch.</a:t>
            </a:r>
            <a:endParaRPr/>
          </a:p>
          <a:p>
            <a:pPr indent="-304165" lvl="0" marL="304165"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Please remember to order your child’s food on school grid.  If you forget they will be given a cheese roll.</a:t>
            </a:r>
            <a:endParaRPr b="0" i="0" sz="24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8"/>
          <p:cNvPicPr preferRelativeResize="0"/>
          <p:nvPr>
            <p:ph idx="1" type="body"/>
          </p:nvPr>
        </p:nvPicPr>
        <p:blipFill rotWithShape="1">
          <a:blip r:embed="rId3">
            <a:alphaModFix/>
          </a:blip>
          <a:srcRect b="0" l="0" r="0" t="0"/>
          <a:stretch/>
        </p:blipFill>
        <p:spPr>
          <a:xfrm>
            <a:off x="1074914" y="272433"/>
            <a:ext cx="10136246" cy="806685"/>
          </a:xfrm>
          <a:prstGeom prst="rect">
            <a:avLst/>
          </a:prstGeom>
          <a:noFill/>
          <a:ln>
            <a:noFill/>
          </a:ln>
        </p:spPr>
      </p:pic>
      <p:pic>
        <p:nvPicPr>
          <p:cNvPr descr="A group of children silhouettes&#10;&#10;Description automatically generated" id="159" name="Google Shape;159;p8"/>
          <p:cNvPicPr preferRelativeResize="0"/>
          <p:nvPr/>
        </p:nvPicPr>
        <p:blipFill rotWithShape="1">
          <a:blip r:embed="rId4">
            <a:alphaModFix/>
          </a:blip>
          <a:srcRect b="0" l="0" r="0" t="0"/>
          <a:stretch/>
        </p:blipFill>
        <p:spPr>
          <a:xfrm>
            <a:off x="132669" y="274183"/>
            <a:ext cx="1323975" cy="812346"/>
          </a:xfrm>
          <a:prstGeom prst="rect">
            <a:avLst/>
          </a:prstGeom>
          <a:noFill/>
          <a:ln>
            <a:noFill/>
          </a:ln>
        </p:spPr>
      </p:pic>
      <p:pic>
        <p:nvPicPr>
          <p:cNvPr descr="A group of children silhouettes&#10;&#10;Description automatically generated" id="160" name="Google Shape;160;p8"/>
          <p:cNvPicPr preferRelativeResize="0"/>
          <p:nvPr/>
        </p:nvPicPr>
        <p:blipFill rotWithShape="1">
          <a:blip r:embed="rId4">
            <a:alphaModFix/>
          </a:blip>
          <a:srcRect b="0" l="0" r="0" t="0"/>
          <a:stretch/>
        </p:blipFill>
        <p:spPr>
          <a:xfrm>
            <a:off x="10865983" y="274183"/>
            <a:ext cx="1323975" cy="812346"/>
          </a:xfrm>
          <a:prstGeom prst="rect">
            <a:avLst/>
          </a:prstGeom>
          <a:noFill/>
          <a:ln>
            <a:noFill/>
          </a:ln>
        </p:spPr>
      </p:pic>
      <p:sp>
        <p:nvSpPr>
          <p:cNvPr id="161" name="Google Shape;161;p8"/>
          <p:cNvSpPr txBox="1"/>
          <p:nvPr/>
        </p:nvSpPr>
        <p:spPr>
          <a:xfrm>
            <a:off x="881964" y="448463"/>
            <a:ext cx="8064900" cy="1397100"/>
          </a:xfrm>
          <a:prstGeom prst="rect">
            <a:avLst/>
          </a:prstGeom>
          <a:noFill/>
          <a:ln>
            <a:noFill/>
          </a:ln>
        </p:spPr>
        <p:txBody>
          <a:bodyPr anchorCtr="0" anchor="b" bIns="60925" lIns="121875" spcFirstLastPara="1" rIns="121875" wrap="square" tIns="60925">
            <a:normAutofit/>
          </a:bodyPr>
          <a:lstStyle/>
          <a:p>
            <a:pPr indent="0" lvl="0" marL="0" marR="0" rtl="0" algn="l">
              <a:lnSpc>
                <a:spcPct val="85000"/>
              </a:lnSpc>
              <a:spcBef>
                <a:spcPts val="0"/>
              </a:spcBef>
              <a:spcAft>
                <a:spcPts val="0"/>
              </a:spcAft>
              <a:buClr>
                <a:srgbClr val="833C0B"/>
              </a:buClr>
              <a:buSzPts val="4400"/>
              <a:buFont typeface="Century Gothic"/>
              <a:buNone/>
            </a:pPr>
            <a:r>
              <a:rPr b="0" i="0" lang="en-GB" sz="4400" u="none" cap="none" strike="noStrike">
                <a:solidFill>
                  <a:srgbClr val="833C0B"/>
                </a:solidFill>
                <a:latin typeface="Century Gothic"/>
                <a:ea typeface="Century Gothic"/>
                <a:cs typeface="Century Gothic"/>
                <a:sym typeface="Century Gothic"/>
              </a:rPr>
              <a:t>Attendance and Punctuality</a:t>
            </a:r>
            <a:endParaRPr b="0" i="0" sz="4400" u="none" cap="none" strike="noStrike">
              <a:solidFill>
                <a:srgbClr val="833C0B"/>
              </a:solidFill>
              <a:latin typeface="Century Gothic"/>
              <a:ea typeface="Century Gothic"/>
              <a:cs typeface="Century Gothic"/>
              <a:sym typeface="Century Gothic"/>
            </a:endParaRPr>
          </a:p>
        </p:txBody>
      </p:sp>
      <p:sp>
        <p:nvSpPr>
          <p:cNvPr id="162" name="Google Shape;162;p8"/>
          <p:cNvSpPr txBox="1"/>
          <p:nvPr/>
        </p:nvSpPr>
        <p:spPr>
          <a:xfrm>
            <a:off x="494757" y="1969117"/>
            <a:ext cx="9344071" cy="4202091"/>
          </a:xfrm>
          <a:prstGeom prst="rect">
            <a:avLst/>
          </a:prstGeom>
          <a:noFill/>
          <a:ln>
            <a:noFill/>
          </a:ln>
        </p:spPr>
        <p:txBody>
          <a:bodyPr anchorCtr="0" anchor="t" bIns="60925" lIns="121875" spcFirstLastPara="1" rIns="121875" wrap="square" tIns="60925">
            <a:normAutofit/>
          </a:bodyPr>
          <a:lstStyle/>
          <a:p>
            <a:pPr indent="-304747" lvl="0" marL="304747" marR="0" rtl="0" algn="l">
              <a:lnSpc>
                <a:spcPct val="95000"/>
              </a:lnSpc>
              <a:spcBef>
                <a:spcPts val="0"/>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It is vital that you come to school every day and on time.</a:t>
            </a:r>
            <a:endParaRPr b="0" i="0" sz="2400" u="none" cap="none" strike="noStrike">
              <a:solidFill>
                <a:schemeClr val="dk1"/>
              </a:solidFill>
              <a:latin typeface="Century Gothic"/>
              <a:ea typeface="Century Gothic"/>
              <a:cs typeface="Century Gothic"/>
              <a:sym typeface="Century Gothic"/>
            </a:endParaRPr>
          </a:p>
          <a:p>
            <a:pPr indent="-304747" lvl="0" marL="304747"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Doors open at </a:t>
            </a:r>
            <a:r>
              <a:rPr b="1" i="0" lang="en-GB" sz="2400" u="none" cap="none" strike="noStrike">
                <a:solidFill>
                  <a:schemeClr val="dk1"/>
                </a:solidFill>
                <a:latin typeface="Century Gothic"/>
                <a:ea typeface="Century Gothic"/>
                <a:cs typeface="Century Gothic"/>
                <a:sym typeface="Century Gothic"/>
              </a:rPr>
              <a:t>8.20am</a:t>
            </a:r>
            <a:endParaRPr b="1" i="0" sz="2400" u="none" cap="none" strike="noStrike">
              <a:solidFill>
                <a:schemeClr val="dk1"/>
              </a:solidFill>
              <a:latin typeface="Century Gothic"/>
              <a:ea typeface="Century Gothic"/>
              <a:cs typeface="Century Gothic"/>
              <a:sym typeface="Century Gothic"/>
            </a:endParaRPr>
          </a:p>
          <a:p>
            <a:pPr indent="-304747" lvl="0" marL="304747"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The</a:t>
            </a:r>
            <a:r>
              <a:rPr lang="en-GB" sz="2400">
                <a:solidFill>
                  <a:schemeClr val="dk1"/>
                </a:solidFill>
                <a:latin typeface="Century Gothic"/>
                <a:ea typeface="Century Gothic"/>
                <a:cs typeface="Century Gothic"/>
                <a:sym typeface="Century Gothic"/>
              </a:rPr>
              <a:t> doors</a:t>
            </a:r>
            <a:r>
              <a:rPr b="0" i="0" lang="en-GB" sz="2400" u="none" cap="none" strike="noStrike">
                <a:solidFill>
                  <a:schemeClr val="dk1"/>
                </a:solidFill>
                <a:latin typeface="Century Gothic"/>
                <a:ea typeface="Century Gothic"/>
                <a:cs typeface="Century Gothic"/>
                <a:sym typeface="Century Gothic"/>
              </a:rPr>
              <a:t> close at </a:t>
            </a:r>
            <a:r>
              <a:rPr b="1" i="0" lang="en-GB" sz="2400" u="none" cap="none" strike="noStrike">
                <a:solidFill>
                  <a:schemeClr val="dk1"/>
                </a:solidFill>
                <a:latin typeface="Century Gothic"/>
                <a:ea typeface="Century Gothic"/>
                <a:cs typeface="Century Gothic"/>
                <a:sym typeface="Century Gothic"/>
              </a:rPr>
              <a:t>8.30am </a:t>
            </a:r>
            <a:r>
              <a:rPr b="0" i="0" lang="en-GB" sz="2400" u="none" cap="none" strike="noStrike">
                <a:solidFill>
                  <a:schemeClr val="dk1"/>
                </a:solidFill>
                <a:latin typeface="Century Gothic"/>
                <a:ea typeface="Century Gothic"/>
                <a:cs typeface="Century Gothic"/>
                <a:sym typeface="Century Gothic"/>
              </a:rPr>
              <a:t>and children will be working straight away.</a:t>
            </a:r>
            <a:endParaRPr b="0" i="0" sz="2400" u="none" cap="none" strike="noStrike">
              <a:solidFill>
                <a:schemeClr val="dk1"/>
              </a:solidFill>
              <a:latin typeface="Century Gothic"/>
              <a:ea typeface="Century Gothic"/>
              <a:cs typeface="Century Gothic"/>
              <a:sym typeface="Century Gothic"/>
            </a:endParaRPr>
          </a:p>
          <a:p>
            <a:pPr indent="-152347" lvl="0" marL="304747" marR="0" rtl="0" algn="l">
              <a:lnSpc>
                <a:spcPct val="95000"/>
              </a:lnSpc>
              <a:spcBef>
                <a:spcPts val="1866"/>
              </a:spcBef>
              <a:spcAft>
                <a:spcPts val="0"/>
              </a:spcAft>
              <a:buClr>
                <a:srgbClr val="385623"/>
              </a:buClr>
              <a:buSzPts val="2400"/>
              <a:buFont typeface="Arial"/>
              <a:buNone/>
            </a:pPr>
            <a:r>
              <a:t/>
            </a:r>
            <a:endParaRPr b="0" i="0" sz="2400" u="none" cap="none" strike="noStrike">
              <a:solidFill>
                <a:schemeClr val="dk1"/>
              </a:solidFill>
              <a:latin typeface="Century Gothic"/>
              <a:ea typeface="Century Gothic"/>
              <a:cs typeface="Century Gothic"/>
              <a:sym typeface="Century Gothic"/>
            </a:endParaRPr>
          </a:p>
          <a:p>
            <a:pPr indent="-304747" lvl="0" marL="304747"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Please ensure you are collecting your children on time from the playground at 3pm.  </a:t>
            </a:r>
            <a:endParaRPr b="0" i="0" sz="24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9"/>
          <p:cNvPicPr preferRelativeResize="0"/>
          <p:nvPr>
            <p:ph idx="1" type="body"/>
          </p:nvPr>
        </p:nvPicPr>
        <p:blipFill rotWithShape="1">
          <a:blip r:embed="rId3">
            <a:alphaModFix/>
          </a:blip>
          <a:srcRect b="0" l="0" r="0" t="0"/>
          <a:stretch/>
        </p:blipFill>
        <p:spPr>
          <a:xfrm>
            <a:off x="1074914" y="272433"/>
            <a:ext cx="10136246" cy="806685"/>
          </a:xfrm>
          <a:prstGeom prst="rect">
            <a:avLst/>
          </a:prstGeom>
          <a:noFill/>
          <a:ln>
            <a:noFill/>
          </a:ln>
        </p:spPr>
      </p:pic>
      <p:pic>
        <p:nvPicPr>
          <p:cNvPr descr="A group of children silhouettes&#10;&#10;Description automatically generated" id="168" name="Google Shape;168;p9"/>
          <p:cNvPicPr preferRelativeResize="0"/>
          <p:nvPr/>
        </p:nvPicPr>
        <p:blipFill rotWithShape="1">
          <a:blip r:embed="rId4">
            <a:alphaModFix/>
          </a:blip>
          <a:srcRect b="0" l="0" r="0" t="0"/>
          <a:stretch/>
        </p:blipFill>
        <p:spPr>
          <a:xfrm>
            <a:off x="132669" y="274183"/>
            <a:ext cx="1323975" cy="812346"/>
          </a:xfrm>
          <a:prstGeom prst="rect">
            <a:avLst/>
          </a:prstGeom>
          <a:noFill/>
          <a:ln>
            <a:noFill/>
          </a:ln>
        </p:spPr>
      </p:pic>
      <p:pic>
        <p:nvPicPr>
          <p:cNvPr descr="A group of children silhouettes&#10;&#10;Description automatically generated" id="169" name="Google Shape;169;p9"/>
          <p:cNvPicPr preferRelativeResize="0"/>
          <p:nvPr/>
        </p:nvPicPr>
        <p:blipFill rotWithShape="1">
          <a:blip r:embed="rId4">
            <a:alphaModFix/>
          </a:blip>
          <a:srcRect b="0" l="0" r="0" t="0"/>
          <a:stretch/>
        </p:blipFill>
        <p:spPr>
          <a:xfrm>
            <a:off x="10865983" y="274183"/>
            <a:ext cx="1323975" cy="812346"/>
          </a:xfrm>
          <a:prstGeom prst="rect">
            <a:avLst/>
          </a:prstGeom>
          <a:noFill/>
          <a:ln>
            <a:noFill/>
          </a:ln>
        </p:spPr>
      </p:pic>
      <p:sp>
        <p:nvSpPr>
          <p:cNvPr id="170" name="Google Shape;170;p9"/>
          <p:cNvSpPr txBox="1"/>
          <p:nvPr/>
        </p:nvSpPr>
        <p:spPr>
          <a:xfrm>
            <a:off x="340010" y="676588"/>
            <a:ext cx="8064900" cy="1397100"/>
          </a:xfrm>
          <a:prstGeom prst="rect">
            <a:avLst/>
          </a:prstGeom>
          <a:noFill/>
          <a:ln>
            <a:noFill/>
          </a:ln>
        </p:spPr>
        <p:txBody>
          <a:bodyPr anchorCtr="0" anchor="b" bIns="60925" lIns="121875" spcFirstLastPara="1" rIns="121875" wrap="square" tIns="60925">
            <a:normAutofit/>
          </a:bodyPr>
          <a:lstStyle/>
          <a:p>
            <a:pPr indent="0" lvl="0" marL="0" marR="0" rtl="0" algn="l">
              <a:lnSpc>
                <a:spcPct val="85000"/>
              </a:lnSpc>
              <a:spcBef>
                <a:spcPts val="0"/>
              </a:spcBef>
              <a:spcAft>
                <a:spcPts val="0"/>
              </a:spcAft>
              <a:buClr>
                <a:srgbClr val="833C0B"/>
              </a:buClr>
              <a:buSzPts val="4400"/>
              <a:buFont typeface="Century Gothic"/>
              <a:buNone/>
            </a:pPr>
            <a:r>
              <a:rPr b="0" i="0" lang="en-GB" sz="4400" u="none" cap="none" strike="noStrike">
                <a:solidFill>
                  <a:srgbClr val="833C0B"/>
                </a:solidFill>
                <a:latin typeface="Century Gothic"/>
                <a:ea typeface="Century Gothic"/>
                <a:cs typeface="Century Gothic"/>
                <a:sym typeface="Century Gothic"/>
              </a:rPr>
              <a:t>Curriculum</a:t>
            </a:r>
            <a:endParaRPr b="0" i="0" sz="4400" u="none" cap="none" strike="noStrike">
              <a:solidFill>
                <a:srgbClr val="833C0B"/>
              </a:solidFill>
              <a:latin typeface="Century Gothic"/>
              <a:ea typeface="Century Gothic"/>
              <a:cs typeface="Century Gothic"/>
              <a:sym typeface="Century Gothic"/>
            </a:endParaRPr>
          </a:p>
        </p:txBody>
      </p:sp>
      <p:sp>
        <p:nvSpPr>
          <p:cNvPr id="171" name="Google Shape;171;p9"/>
          <p:cNvSpPr txBox="1"/>
          <p:nvPr/>
        </p:nvSpPr>
        <p:spPr>
          <a:xfrm>
            <a:off x="344504" y="2076442"/>
            <a:ext cx="9505200" cy="4470300"/>
          </a:xfrm>
          <a:prstGeom prst="rect">
            <a:avLst/>
          </a:prstGeom>
          <a:noFill/>
          <a:ln>
            <a:noFill/>
          </a:ln>
        </p:spPr>
        <p:txBody>
          <a:bodyPr anchorCtr="0" anchor="t" bIns="60925" lIns="121875" spcFirstLastPara="1" rIns="121875" wrap="square" tIns="60925">
            <a:normAutofit/>
          </a:bodyPr>
          <a:lstStyle/>
          <a:p>
            <a:pPr indent="-304165" lvl="0" marL="304165"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Our History topic this term is about the explorers Christopher Columbus and Amelia Earhart.</a:t>
            </a:r>
            <a:endParaRPr/>
          </a:p>
          <a:p>
            <a:pPr indent="-304165" lvl="0" marL="304165"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In art we will be using printing techniques, looking at pop art and the artists Roy Lichtenstein and Andy Warhol.</a:t>
            </a:r>
            <a:endParaRPr/>
          </a:p>
          <a:p>
            <a:pPr indent="-304165" lvl="0" marL="304165"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In science we are learning about ourselves.  How we change over time and our senses. </a:t>
            </a:r>
            <a:r>
              <a:rPr lang="en-GB" sz="2400">
                <a:solidFill>
                  <a:schemeClr val="dk1"/>
                </a:solidFill>
                <a:latin typeface="Century Gothic"/>
                <a:ea typeface="Century Gothic"/>
                <a:cs typeface="Century Gothic"/>
                <a:sym typeface="Century Gothic"/>
              </a:rPr>
              <a:t>T</a:t>
            </a:r>
            <a:r>
              <a:rPr b="0" i="0" lang="en-GB" sz="2400" u="none" cap="none" strike="noStrike">
                <a:solidFill>
                  <a:schemeClr val="dk1"/>
                </a:solidFill>
                <a:latin typeface="Century Gothic"/>
                <a:ea typeface="Century Gothic"/>
                <a:cs typeface="Century Gothic"/>
                <a:sym typeface="Century Gothic"/>
              </a:rPr>
              <a:t>his week w</a:t>
            </a:r>
            <a:r>
              <a:rPr lang="en-GB" sz="2400">
                <a:solidFill>
                  <a:schemeClr val="dk1"/>
                </a:solidFill>
                <a:latin typeface="Century Gothic"/>
                <a:ea typeface="Century Gothic"/>
                <a:cs typeface="Century Gothic"/>
                <a:sym typeface="Century Gothic"/>
              </a:rPr>
              <a:t>e will be looking at some baby photos!</a:t>
            </a:r>
            <a:endParaRPr/>
          </a:p>
          <a:p>
            <a:pPr indent="-304165" lvl="0" marL="304165" marR="0" rtl="0" algn="l">
              <a:lnSpc>
                <a:spcPct val="95000"/>
              </a:lnSpc>
              <a:spcBef>
                <a:spcPts val="1866"/>
              </a:spcBef>
              <a:spcAft>
                <a:spcPts val="0"/>
              </a:spcAft>
              <a:buClr>
                <a:srgbClr val="385623"/>
              </a:buClr>
              <a:buSzPts val="2400"/>
              <a:buFont typeface="Arial"/>
              <a:buChar char="•"/>
            </a:pPr>
            <a:r>
              <a:rPr b="0" i="0" lang="en-GB" sz="2400" u="none" cap="none" strike="noStrike">
                <a:solidFill>
                  <a:schemeClr val="dk1"/>
                </a:solidFill>
                <a:latin typeface="Century Gothic"/>
                <a:ea typeface="Century Gothic"/>
                <a:cs typeface="Century Gothic"/>
                <a:sym typeface="Century Gothic"/>
              </a:rPr>
              <a:t>In DT will be making a moving pictures and sewing to make a p</a:t>
            </a:r>
            <a:r>
              <a:rPr lang="en-GB" sz="2400">
                <a:solidFill>
                  <a:schemeClr val="dk1"/>
                </a:solidFill>
                <a:latin typeface="Century Gothic"/>
                <a:ea typeface="Century Gothic"/>
                <a:cs typeface="Century Gothic"/>
                <a:sym typeface="Century Gothic"/>
              </a:rPr>
              <a:t>ouch</a:t>
            </a:r>
            <a:r>
              <a:rPr b="0" i="0" lang="en-GB" sz="2400" u="none" cap="none" strike="noStrike">
                <a:solidFill>
                  <a:schemeClr val="dk1"/>
                </a:solidFill>
                <a:latin typeface="Century Gothic"/>
                <a:ea typeface="Century Gothic"/>
                <a:cs typeface="Century Gothic"/>
                <a:sym typeface="Century Gothic"/>
              </a:rPr>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2013-07-15T20:26:40Z</dcterms:created>
</cp:coreProperties>
</file>